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6.jpg" ContentType="image/jpeg"/>
  <Override PartName="/ppt/media/image17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5" r:id="rId1"/>
  </p:sldMasterIdLst>
  <p:notesMasterIdLst>
    <p:notesMasterId r:id="rId33"/>
  </p:notesMasterIdLst>
  <p:handoutMasterIdLst>
    <p:handoutMasterId r:id="rId34"/>
  </p:handoutMasterIdLst>
  <p:sldIdLst>
    <p:sldId id="28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8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</p:sldIdLst>
  <p:sldSz cx="9144000" cy="5143500" type="screen16x9"/>
  <p:notesSz cx="7315200" cy="9601200"/>
  <p:embeddedFontLst>
    <p:embeddedFont>
      <p:font typeface="MS PGothic" panose="020B0600070205080204" pitchFamily="34" charset="-128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Lato Black" panose="020F0A02020204030203" pitchFamily="34" charset="0"/>
      <p:bold r:id="rId40"/>
      <p:boldItalic r:id="rId41"/>
    </p:embeddedFont>
    <p:embeddedFont>
      <p:font typeface="Lato Light" panose="020F0302020204030203" pitchFamily="34" charset="0"/>
      <p:regular r:id="rId42"/>
      <p:italic r:id="rId43"/>
    </p:embeddedFont>
    <p:embeddedFont>
      <p:font typeface="Lato Regular" panose="020F0502020204030203" pitchFamily="34" charset="0"/>
      <p:regular r:id="rId44"/>
    </p:embeddedFont>
    <p:embeddedFont>
      <p:font typeface="Mangal" panose="02040503050203030202" pitchFamily="18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A9D4"/>
    <a:srgbClr val="23BDED"/>
    <a:srgbClr val="21BEEF"/>
    <a:srgbClr val="FFFFFF"/>
    <a:srgbClr val="F8F8F8"/>
    <a:srgbClr val="FFFF66"/>
    <a:srgbClr val="C0FB05"/>
    <a:srgbClr val="28B6E8"/>
    <a:srgbClr val="3EBDEA"/>
    <a:srgbClr val="67C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1" autoAdjust="0"/>
    <p:restoredTop sz="93463" autoAdjust="0"/>
  </p:normalViewPr>
  <p:slideViewPr>
    <p:cSldViewPr snapToGrid="0">
      <p:cViewPr varScale="1">
        <p:scale>
          <a:sx n="90" d="100"/>
          <a:sy n="90" d="100"/>
        </p:scale>
        <p:origin x="552" y="32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-3768" y="-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diskstation\usci%20share\User%20Public\Mike%20Zhu\Sep.%202015\Topologies\PFC\Tests\Efficiency%20test%20with%20chroma%20electronic%20load\Copy%20of%20USCi%20TPPFC%20V2%20115V%2010%20samples%20USCi%20UJC1210K%20Rgon%205Ohm%20Rgoff%2010Ohm201610131646b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196968356483499"/>
          <c:y val="5.3538191716754599E-2"/>
          <c:w val="0.74454819237459702"/>
          <c:h val="0.74245964368144202"/>
        </c:manualLayout>
      </c:layout>
      <c:scatterChart>
        <c:scatterStyle val="smoothMarker"/>
        <c:varyColors val="0"/>
        <c:ser>
          <c:idx val="1"/>
          <c:order val="0"/>
          <c:tx>
            <c:v>UJC06505 at 115 VAC</c:v>
          </c:tx>
          <c:xVal>
            <c:numRef>
              <c:f>'[8]USCi TPPFC-V2 115V 10 samples_U'!$M$32:$M$42</c:f>
              <c:numCache>
                <c:formatCode>General</c:formatCode>
                <c:ptCount val="11"/>
                <c:pt idx="0">
                  <c:v>199.486118</c:v>
                </c:pt>
                <c:pt idx="1">
                  <c:v>278.54007899999999</c:v>
                </c:pt>
                <c:pt idx="2">
                  <c:v>357.4904159999997</c:v>
                </c:pt>
                <c:pt idx="3">
                  <c:v>436.24403100000001</c:v>
                </c:pt>
                <c:pt idx="4">
                  <c:v>514.55048699999998</c:v>
                </c:pt>
                <c:pt idx="5">
                  <c:v>593.43914599999971</c:v>
                </c:pt>
                <c:pt idx="6">
                  <c:v>672.08852000000002</c:v>
                </c:pt>
                <c:pt idx="7">
                  <c:v>751.03547800000001</c:v>
                </c:pt>
                <c:pt idx="8">
                  <c:v>829.77241300000003</c:v>
                </c:pt>
                <c:pt idx="9">
                  <c:v>908.15573300000005</c:v>
                </c:pt>
                <c:pt idx="10">
                  <c:v>987.42977699999994</c:v>
                </c:pt>
              </c:numCache>
            </c:numRef>
          </c:xVal>
          <c:yVal>
            <c:numRef>
              <c:f>'[8]USCi TPPFC-V2 115V 10 samples_U'!$P$32:$P$42</c:f>
              <c:numCache>
                <c:formatCode>General</c:formatCode>
                <c:ptCount val="11"/>
                <c:pt idx="0">
                  <c:v>0.94987100000000002</c:v>
                </c:pt>
                <c:pt idx="1">
                  <c:v>0.96512200000000004</c:v>
                </c:pt>
                <c:pt idx="2">
                  <c:v>0.97298300000000004</c:v>
                </c:pt>
                <c:pt idx="3">
                  <c:v>0.97773100000000002</c:v>
                </c:pt>
                <c:pt idx="4">
                  <c:v>0.98055199999999998</c:v>
                </c:pt>
                <c:pt idx="5">
                  <c:v>0.98231000000000002</c:v>
                </c:pt>
                <c:pt idx="6">
                  <c:v>0.98277199999999998</c:v>
                </c:pt>
                <c:pt idx="7">
                  <c:v>0.98361100000000001</c:v>
                </c:pt>
                <c:pt idx="8">
                  <c:v>0.98351699999999997</c:v>
                </c:pt>
                <c:pt idx="9">
                  <c:v>0.982186</c:v>
                </c:pt>
                <c:pt idx="10">
                  <c:v>0.98258599999999996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529-4538-AF03-2F10C199ADD7}"/>
            </c:ext>
          </c:extLst>
        </c:ser>
        <c:ser>
          <c:idx val="0"/>
          <c:order val="1"/>
          <c:tx>
            <c:v>UJC06505 at 230 VAC</c:v>
          </c:tx>
          <c:xVal>
            <c:numRef>
              <c:f>'[9]USCi TPPFC-V2 230V 10 samples_U'!$M$32:$M$42</c:f>
              <c:numCache>
                <c:formatCode>General</c:formatCode>
                <c:ptCount val="11"/>
                <c:pt idx="0">
                  <c:v>402.70500399999992</c:v>
                </c:pt>
                <c:pt idx="1">
                  <c:v>492.66547800000001</c:v>
                </c:pt>
                <c:pt idx="2">
                  <c:v>593.61298799999997</c:v>
                </c:pt>
                <c:pt idx="3">
                  <c:v>694.74860200000001</c:v>
                </c:pt>
                <c:pt idx="4">
                  <c:v>796.05189699999971</c:v>
                </c:pt>
                <c:pt idx="5">
                  <c:v>885.77389900000003</c:v>
                </c:pt>
                <c:pt idx="6">
                  <c:v>987.107798</c:v>
                </c:pt>
                <c:pt idx="7">
                  <c:v>1088.459501</c:v>
                </c:pt>
                <c:pt idx="8">
                  <c:v>1189.6448789999999</c:v>
                </c:pt>
                <c:pt idx="9">
                  <c:v>1279.396324</c:v>
                </c:pt>
                <c:pt idx="10">
                  <c:v>1380.538945</c:v>
                </c:pt>
              </c:numCache>
            </c:numRef>
          </c:xVal>
          <c:yVal>
            <c:numRef>
              <c:f>'[9]USCi TPPFC-V2 230V 10 samples_U'!$P$32:$P$42</c:f>
              <c:numCache>
                <c:formatCode>General</c:formatCode>
                <c:ptCount val="11"/>
                <c:pt idx="0">
                  <c:v>0.97885500000000003</c:v>
                </c:pt>
                <c:pt idx="1">
                  <c:v>0.98294999999999999</c:v>
                </c:pt>
                <c:pt idx="2">
                  <c:v>0.98654500000000001</c:v>
                </c:pt>
                <c:pt idx="3">
                  <c:v>0.98885900000000004</c:v>
                </c:pt>
                <c:pt idx="4">
                  <c:v>0.99029500000000004</c:v>
                </c:pt>
                <c:pt idx="5">
                  <c:v>0.991425</c:v>
                </c:pt>
                <c:pt idx="6">
                  <c:v>0.99242300000000006</c:v>
                </c:pt>
                <c:pt idx="7">
                  <c:v>0.99304700000000001</c:v>
                </c:pt>
                <c:pt idx="8">
                  <c:v>0.99357300000000004</c:v>
                </c:pt>
                <c:pt idx="9">
                  <c:v>0.99383699999999997</c:v>
                </c:pt>
                <c:pt idx="10">
                  <c:v>0.99399400000000004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529-4538-AF03-2F10C199AD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117192"/>
        <c:axId val="362117584"/>
      </c:scatterChart>
      <c:valAx>
        <c:axId val="362117192"/>
        <c:scaling>
          <c:orientation val="minMax"/>
          <c:max val="1400"/>
          <c:min val="2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Output Power (W)</a:t>
                </a:r>
              </a:p>
            </c:rich>
          </c:tx>
          <c:layout>
            <c:manualLayout>
              <c:xMode val="edge"/>
              <c:yMode val="edge"/>
              <c:x val="0.38668743289191099"/>
              <c:y val="0.9350542747731329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362117584"/>
        <c:crosses val="autoZero"/>
        <c:crossBetween val="midCat"/>
        <c:majorUnit val="200"/>
      </c:valAx>
      <c:valAx>
        <c:axId val="3621175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Efficiency</a:t>
                </a:r>
              </a:p>
            </c:rich>
          </c:tx>
          <c:layout>
            <c:manualLayout>
              <c:xMode val="edge"/>
              <c:yMode val="edge"/>
              <c:x val="6.7275858983536097E-4"/>
              <c:y val="0.37598887095634798"/>
            </c:manualLayout>
          </c:layout>
          <c:overlay val="0"/>
        </c:title>
        <c:numFmt formatCode="0.0%" sourceLinked="0"/>
        <c:majorTickMark val="out"/>
        <c:minorTickMark val="none"/>
        <c:tickLblPos val="nextTo"/>
        <c:crossAx val="36211719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37013844984705402"/>
          <c:y val="0.42671648062553702"/>
          <c:w val="0.56950718751397"/>
          <c:h val="0.15013769267733701"/>
        </c:manualLayout>
      </c:layout>
      <c:overlay val="0"/>
      <c:spPr>
        <a:solidFill>
          <a:schemeClr val="bg1"/>
        </a:solidFill>
        <a:ln>
          <a:solidFill>
            <a:srgbClr val="808285"/>
          </a:solidFill>
        </a:ln>
      </c:spPr>
    </c:legend>
    <c:plotVisOnly val="1"/>
    <c:dispBlanksAs val="gap"/>
    <c:showDLblsOverMax val="0"/>
  </c:chart>
  <c:txPr>
    <a:bodyPr/>
    <a:lstStyle/>
    <a:p>
      <a:pPr>
        <a:defRPr sz="7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4DE62-535C-534A-975F-A1E7D4DD823B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7A4ED-8CCD-BE40-9B81-B371ECC67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155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0" tIns="48325" rIns="96650" bIns="48325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0" tIns="48325" rIns="96650" bIns="48325" rtlCol="0"/>
          <a:lstStyle>
            <a:lvl1pPr algn="r">
              <a:defRPr sz="1300"/>
            </a:lvl1pPr>
          </a:lstStyle>
          <a:p>
            <a:fld id="{DE4DF2FE-CED2-4A8B-9D7C-EABB7D5CFFF7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0" tIns="48325" rIns="96650" bIns="483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0" tIns="48325" rIns="96650" bIns="48325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0" tIns="48325" rIns="96650" bIns="48325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0" tIns="48325" rIns="96650" bIns="48325" rtlCol="0" anchor="b"/>
          <a:lstStyle>
            <a:lvl1pPr algn="r">
              <a:defRPr sz="1300"/>
            </a:lvl1pPr>
          </a:lstStyle>
          <a:p>
            <a:fld id="{57B70B49-7FFE-4693-840D-45F9D61C6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444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70B49-7FFE-4693-840D-45F9D61C6D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45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70B49-7FFE-4693-840D-45F9D61C6D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72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70B49-7FFE-4693-840D-45F9D61C6D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2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ABE11-3CE8-49F5-8902-CEE39AD20C83}" type="slidenum">
              <a:rPr lang="en-US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758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ABE11-3CE8-49F5-8902-CEE39AD20C83}" type="slidenum">
              <a:rPr lang="en-US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43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ABE11-3CE8-49F5-8902-CEE39AD20C83}" type="slidenum">
              <a:rPr lang="en-US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172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DABE11-3CE8-49F5-8902-CEE39AD20C83}" type="slidenum">
              <a:rPr lang="en-US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14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5761"/>
            <a:ext cx="8229600" cy="50660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UnitedSiC Company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32476C-83E7-4313-A721-E348D19727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6394" y="2014157"/>
            <a:ext cx="8235169" cy="13589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6201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0397" y="0"/>
            <a:ext cx="6019800" cy="6550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548"/>
            <a:ext cx="8229600" cy="3394472"/>
          </a:xfrm>
        </p:spPr>
        <p:txBody>
          <a:bodyPr/>
          <a:lstStyle>
            <a:lvl1pPr marL="257175" indent="-257175">
              <a:buFont typeface="Wingdings" pitchFamily="2" charset="2"/>
              <a:buChar char="§"/>
              <a:defRPr/>
            </a:lvl1pPr>
            <a:lvl2pPr marL="557213" indent="-214313">
              <a:buFont typeface="Wingdings" pitchFamily="2" charset="2"/>
              <a:buChar char="§"/>
              <a:defRPr/>
            </a:lvl2pPr>
            <a:lvl3pPr marL="857250" indent="-171450">
              <a:buFont typeface="Wingdings" pitchFamily="2" charset="2"/>
              <a:buChar char="§"/>
              <a:defRPr/>
            </a:lvl3pPr>
            <a:lvl4pPr marL="1200150" indent="-171450">
              <a:buFont typeface="Wingdings" pitchFamily="2" charset="2"/>
              <a:buChar char="§"/>
              <a:defRPr/>
            </a:lvl4pPr>
            <a:lvl5pPr marL="1543050" indent="-17145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2308" y="4792430"/>
            <a:ext cx="952151" cy="273844"/>
          </a:xfrm>
          <a:prstGeom prst="rect">
            <a:avLst/>
          </a:prstGeom>
        </p:spPr>
        <p:txBody>
          <a:bodyPr/>
          <a:lstStyle/>
          <a:p>
            <a:fld id="{758EAD7D-014C-4ACF-9C79-4F6B07CB1440}" type="datetime1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USCi</a:t>
            </a:r>
            <a:r>
              <a:rPr lang="en-US" dirty="0"/>
              <a:t> Confidential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B226B-A959-4FFA-A464-F7EF84751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31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57175" indent="-257175">
              <a:buFont typeface="Wingdings" pitchFamily="2" charset="2"/>
              <a:buChar char="§"/>
              <a:defRPr/>
            </a:lvl1pPr>
            <a:lvl2pPr marL="557213" indent="-214313">
              <a:buFont typeface="Wingdings" pitchFamily="2" charset="2"/>
              <a:buChar char="§"/>
              <a:defRPr/>
            </a:lvl2pPr>
            <a:lvl3pPr marL="857250" indent="-171450">
              <a:buFont typeface="Wingdings" pitchFamily="2" charset="2"/>
              <a:buChar char="§"/>
              <a:defRPr/>
            </a:lvl3pPr>
            <a:lvl4pPr marL="1200150" indent="-171450">
              <a:buFont typeface="Wingdings" pitchFamily="2" charset="2"/>
              <a:buChar char="§"/>
              <a:defRPr/>
            </a:lvl4pPr>
            <a:lvl5pPr marL="1543050" indent="-17145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C4DA7F9D-525C-449B-8B35-F4309A306E67}" type="datetime1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USCi Confidential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03B226B-A959-4FFA-A464-F7EF84751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1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UnitedSiC Company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32476C-83E7-4313-A721-E348D19727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55782" y="843049"/>
            <a:ext cx="8239125" cy="34397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163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UnitedSiC Company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32476C-83E7-4313-A721-E348D19727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56010" y="841261"/>
            <a:ext cx="4028557" cy="357745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712764" y="841261"/>
            <a:ext cx="3978563" cy="357745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3008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UnitedSiC Company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32476C-83E7-4313-A721-E348D19727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6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UnitedSiC Company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32476C-83E7-4313-A721-E348D19727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163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0" y="0"/>
            <a:ext cx="9159678" cy="52168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05761"/>
            <a:ext cx="8229600" cy="5066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6394" y="2014157"/>
            <a:ext cx="8235169" cy="13589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051" y="4267088"/>
            <a:ext cx="1987791" cy="9028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122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0" y="0"/>
            <a:ext cx="9159678" cy="52168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46016" y="1755806"/>
            <a:ext cx="3755200" cy="1705636"/>
          </a:xfrm>
          <a:prstGeom prst="rect">
            <a:avLst/>
          </a:prstGeom>
          <a:ln>
            <a:noFill/>
          </a:ln>
        </p:spPr>
      </p:pic>
      <p:grpSp>
        <p:nvGrpSpPr>
          <p:cNvPr id="2" name="Group 1"/>
          <p:cNvGrpSpPr/>
          <p:nvPr userDrawn="1"/>
        </p:nvGrpSpPr>
        <p:grpSpPr>
          <a:xfrm>
            <a:off x="850619" y="600744"/>
            <a:ext cx="2795199" cy="3844136"/>
            <a:chOff x="850619" y="655021"/>
            <a:chExt cx="2795199" cy="3844136"/>
          </a:xfrm>
        </p:grpSpPr>
        <p:sp>
          <p:nvSpPr>
            <p:cNvPr id="81" name="bk object 16"/>
            <p:cNvSpPr/>
            <p:nvPr/>
          </p:nvSpPr>
          <p:spPr>
            <a:xfrm>
              <a:off x="2426468" y="1242008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5">
                  <a:moveTo>
                    <a:pt x="322168" y="0"/>
                  </a:moveTo>
                  <a:lnTo>
                    <a:pt x="274562" y="3761"/>
                  </a:lnTo>
                  <a:lnTo>
                    <a:pt x="229124" y="14688"/>
                  </a:lnTo>
                  <a:lnTo>
                    <a:pt x="186353" y="32244"/>
                  </a:lnTo>
                  <a:lnTo>
                    <a:pt x="146747" y="55892"/>
                  </a:lnTo>
                  <a:lnTo>
                    <a:pt x="110805" y="85096"/>
                  </a:lnTo>
                  <a:lnTo>
                    <a:pt x="79024" y="119318"/>
                  </a:lnTo>
                  <a:lnTo>
                    <a:pt x="51905" y="158023"/>
                  </a:lnTo>
                  <a:lnTo>
                    <a:pt x="29944" y="200673"/>
                  </a:lnTo>
                  <a:lnTo>
                    <a:pt x="13640" y="246732"/>
                  </a:lnTo>
                  <a:lnTo>
                    <a:pt x="3493" y="295664"/>
                  </a:lnTo>
                  <a:lnTo>
                    <a:pt x="0" y="346931"/>
                  </a:lnTo>
                  <a:lnTo>
                    <a:pt x="3493" y="398201"/>
                  </a:lnTo>
                  <a:lnTo>
                    <a:pt x="13640" y="447135"/>
                  </a:lnTo>
                  <a:lnTo>
                    <a:pt x="29944" y="493196"/>
                  </a:lnTo>
                  <a:lnTo>
                    <a:pt x="51905" y="535848"/>
                  </a:lnTo>
                  <a:lnTo>
                    <a:pt x="79024" y="574554"/>
                  </a:lnTo>
                  <a:lnTo>
                    <a:pt x="110805" y="608777"/>
                  </a:lnTo>
                  <a:lnTo>
                    <a:pt x="146747" y="637981"/>
                  </a:lnTo>
                  <a:lnTo>
                    <a:pt x="186353" y="661629"/>
                  </a:lnTo>
                  <a:lnTo>
                    <a:pt x="229124" y="679185"/>
                  </a:lnTo>
                  <a:lnTo>
                    <a:pt x="274562" y="690112"/>
                  </a:lnTo>
                  <a:lnTo>
                    <a:pt x="322168" y="693874"/>
                  </a:lnTo>
                  <a:lnTo>
                    <a:pt x="369776" y="690112"/>
                  </a:lnTo>
                  <a:lnTo>
                    <a:pt x="415215" y="679185"/>
                  </a:lnTo>
                  <a:lnTo>
                    <a:pt x="457987" y="661629"/>
                  </a:lnTo>
                  <a:lnTo>
                    <a:pt x="497593" y="637981"/>
                  </a:lnTo>
                  <a:lnTo>
                    <a:pt x="533535" y="608777"/>
                  </a:lnTo>
                  <a:lnTo>
                    <a:pt x="565315" y="574554"/>
                  </a:lnTo>
                  <a:lnTo>
                    <a:pt x="592433" y="535848"/>
                  </a:lnTo>
                  <a:lnTo>
                    <a:pt x="614393" y="493196"/>
                  </a:lnTo>
                  <a:lnTo>
                    <a:pt x="630696" y="447135"/>
                  </a:lnTo>
                  <a:lnTo>
                    <a:pt x="640843" y="398201"/>
                  </a:lnTo>
                  <a:lnTo>
                    <a:pt x="644336" y="346931"/>
                  </a:lnTo>
                  <a:lnTo>
                    <a:pt x="640843" y="295664"/>
                  </a:lnTo>
                  <a:lnTo>
                    <a:pt x="630696" y="246732"/>
                  </a:lnTo>
                  <a:lnTo>
                    <a:pt x="614393" y="200673"/>
                  </a:lnTo>
                  <a:lnTo>
                    <a:pt x="592433" y="158023"/>
                  </a:lnTo>
                  <a:lnTo>
                    <a:pt x="565315" y="119318"/>
                  </a:lnTo>
                  <a:lnTo>
                    <a:pt x="533535" y="85096"/>
                  </a:lnTo>
                  <a:lnTo>
                    <a:pt x="497593" y="55892"/>
                  </a:lnTo>
                  <a:lnTo>
                    <a:pt x="457987" y="32244"/>
                  </a:lnTo>
                  <a:lnTo>
                    <a:pt x="415215" y="14688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bk object 17"/>
            <p:cNvSpPr/>
            <p:nvPr/>
          </p:nvSpPr>
          <p:spPr>
            <a:xfrm>
              <a:off x="2426468" y="1609029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4">
                  <a:moveTo>
                    <a:pt x="322168" y="0"/>
                  </a:moveTo>
                  <a:lnTo>
                    <a:pt x="274562" y="3761"/>
                  </a:lnTo>
                  <a:lnTo>
                    <a:pt x="229124" y="14688"/>
                  </a:lnTo>
                  <a:lnTo>
                    <a:pt x="186353" y="32244"/>
                  </a:lnTo>
                  <a:lnTo>
                    <a:pt x="146747" y="55892"/>
                  </a:lnTo>
                  <a:lnTo>
                    <a:pt x="110805" y="85096"/>
                  </a:lnTo>
                  <a:lnTo>
                    <a:pt x="79024" y="119320"/>
                  </a:lnTo>
                  <a:lnTo>
                    <a:pt x="51905" y="158025"/>
                  </a:lnTo>
                  <a:lnTo>
                    <a:pt x="29944" y="200677"/>
                  </a:lnTo>
                  <a:lnTo>
                    <a:pt x="13640" y="246738"/>
                  </a:lnTo>
                  <a:lnTo>
                    <a:pt x="3493" y="295672"/>
                  </a:lnTo>
                  <a:lnTo>
                    <a:pt x="0" y="346942"/>
                  </a:lnTo>
                  <a:lnTo>
                    <a:pt x="3493" y="398209"/>
                  </a:lnTo>
                  <a:lnTo>
                    <a:pt x="13640" y="447141"/>
                  </a:lnTo>
                  <a:lnTo>
                    <a:pt x="29944" y="493200"/>
                  </a:lnTo>
                  <a:lnTo>
                    <a:pt x="51905" y="535851"/>
                  </a:lnTo>
                  <a:lnTo>
                    <a:pt x="79024" y="574555"/>
                  </a:lnTo>
                  <a:lnTo>
                    <a:pt x="110805" y="608778"/>
                  </a:lnTo>
                  <a:lnTo>
                    <a:pt x="146747" y="637981"/>
                  </a:lnTo>
                  <a:lnTo>
                    <a:pt x="186353" y="661629"/>
                  </a:lnTo>
                  <a:lnTo>
                    <a:pt x="229124" y="679185"/>
                  </a:lnTo>
                  <a:lnTo>
                    <a:pt x="274562" y="690112"/>
                  </a:lnTo>
                  <a:lnTo>
                    <a:pt x="322168" y="693874"/>
                  </a:lnTo>
                  <a:lnTo>
                    <a:pt x="369776" y="690112"/>
                  </a:lnTo>
                  <a:lnTo>
                    <a:pt x="415215" y="679185"/>
                  </a:lnTo>
                  <a:lnTo>
                    <a:pt x="457987" y="661629"/>
                  </a:lnTo>
                  <a:lnTo>
                    <a:pt x="497593" y="637981"/>
                  </a:lnTo>
                  <a:lnTo>
                    <a:pt x="533535" y="608778"/>
                  </a:lnTo>
                  <a:lnTo>
                    <a:pt x="565315" y="574555"/>
                  </a:lnTo>
                  <a:lnTo>
                    <a:pt x="592433" y="535851"/>
                  </a:lnTo>
                  <a:lnTo>
                    <a:pt x="614393" y="493200"/>
                  </a:lnTo>
                  <a:lnTo>
                    <a:pt x="630696" y="447141"/>
                  </a:lnTo>
                  <a:lnTo>
                    <a:pt x="640843" y="398209"/>
                  </a:lnTo>
                  <a:lnTo>
                    <a:pt x="644336" y="346942"/>
                  </a:lnTo>
                  <a:lnTo>
                    <a:pt x="640843" y="295672"/>
                  </a:lnTo>
                  <a:lnTo>
                    <a:pt x="630696" y="246738"/>
                  </a:lnTo>
                  <a:lnTo>
                    <a:pt x="614393" y="200677"/>
                  </a:lnTo>
                  <a:lnTo>
                    <a:pt x="592433" y="158025"/>
                  </a:lnTo>
                  <a:lnTo>
                    <a:pt x="565315" y="119320"/>
                  </a:lnTo>
                  <a:lnTo>
                    <a:pt x="533535" y="85096"/>
                  </a:lnTo>
                  <a:lnTo>
                    <a:pt x="497593" y="55892"/>
                  </a:lnTo>
                  <a:lnTo>
                    <a:pt x="457987" y="32244"/>
                  </a:lnTo>
                  <a:lnTo>
                    <a:pt x="415215" y="14688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bk object 18"/>
            <p:cNvSpPr/>
            <p:nvPr/>
          </p:nvSpPr>
          <p:spPr>
            <a:xfrm>
              <a:off x="2430340" y="1992727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4">
                  <a:moveTo>
                    <a:pt x="322168" y="0"/>
                  </a:moveTo>
                  <a:lnTo>
                    <a:pt x="274562" y="3761"/>
                  </a:lnTo>
                  <a:lnTo>
                    <a:pt x="229124" y="14688"/>
                  </a:lnTo>
                  <a:lnTo>
                    <a:pt x="186353" y="32244"/>
                  </a:lnTo>
                  <a:lnTo>
                    <a:pt x="146747" y="55892"/>
                  </a:lnTo>
                  <a:lnTo>
                    <a:pt x="110805" y="85096"/>
                  </a:lnTo>
                  <a:lnTo>
                    <a:pt x="79024" y="119318"/>
                  </a:lnTo>
                  <a:lnTo>
                    <a:pt x="51905" y="158023"/>
                  </a:lnTo>
                  <a:lnTo>
                    <a:pt x="29944" y="200673"/>
                  </a:lnTo>
                  <a:lnTo>
                    <a:pt x="13640" y="246732"/>
                  </a:lnTo>
                  <a:lnTo>
                    <a:pt x="3493" y="295664"/>
                  </a:lnTo>
                  <a:lnTo>
                    <a:pt x="0" y="346931"/>
                  </a:lnTo>
                  <a:lnTo>
                    <a:pt x="3493" y="398199"/>
                  </a:lnTo>
                  <a:lnTo>
                    <a:pt x="13640" y="447131"/>
                  </a:lnTo>
                  <a:lnTo>
                    <a:pt x="29944" y="493192"/>
                  </a:lnTo>
                  <a:lnTo>
                    <a:pt x="51905" y="535843"/>
                  </a:lnTo>
                  <a:lnTo>
                    <a:pt x="79024" y="574549"/>
                  </a:lnTo>
                  <a:lnTo>
                    <a:pt x="110805" y="608773"/>
                  </a:lnTo>
                  <a:lnTo>
                    <a:pt x="146747" y="637978"/>
                  </a:lnTo>
                  <a:lnTo>
                    <a:pt x="186353" y="661627"/>
                  </a:lnTo>
                  <a:lnTo>
                    <a:pt x="229124" y="679184"/>
                  </a:lnTo>
                  <a:lnTo>
                    <a:pt x="274562" y="690112"/>
                  </a:lnTo>
                  <a:lnTo>
                    <a:pt x="322168" y="693874"/>
                  </a:lnTo>
                  <a:lnTo>
                    <a:pt x="369776" y="690112"/>
                  </a:lnTo>
                  <a:lnTo>
                    <a:pt x="415215" y="679184"/>
                  </a:lnTo>
                  <a:lnTo>
                    <a:pt x="457987" y="661627"/>
                  </a:lnTo>
                  <a:lnTo>
                    <a:pt x="497593" y="637978"/>
                  </a:lnTo>
                  <a:lnTo>
                    <a:pt x="533535" y="608773"/>
                  </a:lnTo>
                  <a:lnTo>
                    <a:pt x="565315" y="574549"/>
                  </a:lnTo>
                  <a:lnTo>
                    <a:pt x="592433" y="535843"/>
                  </a:lnTo>
                  <a:lnTo>
                    <a:pt x="614393" y="493192"/>
                  </a:lnTo>
                  <a:lnTo>
                    <a:pt x="630696" y="447131"/>
                  </a:lnTo>
                  <a:lnTo>
                    <a:pt x="640843" y="398199"/>
                  </a:lnTo>
                  <a:lnTo>
                    <a:pt x="644336" y="346931"/>
                  </a:lnTo>
                  <a:lnTo>
                    <a:pt x="640843" y="295664"/>
                  </a:lnTo>
                  <a:lnTo>
                    <a:pt x="630696" y="246732"/>
                  </a:lnTo>
                  <a:lnTo>
                    <a:pt x="614393" y="200673"/>
                  </a:lnTo>
                  <a:lnTo>
                    <a:pt x="592433" y="158023"/>
                  </a:lnTo>
                  <a:lnTo>
                    <a:pt x="565315" y="119318"/>
                  </a:lnTo>
                  <a:lnTo>
                    <a:pt x="533535" y="85096"/>
                  </a:lnTo>
                  <a:lnTo>
                    <a:pt x="497593" y="55892"/>
                  </a:lnTo>
                  <a:lnTo>
                    <a:pt x="457987" y="32244"/>
                  </a:lnTo>
                  <a:lnTo>
                    <a:pt x="415215" y="14688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bk object 19"/>
            <p:cNvSpPr/>
            <p:nvPr/>
          </p:nvSpPr>
          <p:spPr>
            <a:xfrm>
              <a:off x="2426468" y="2363917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4">
                  <a:moveTo>
                    <a:pt x="322168" y="0"/>
                  </a:moveTo>
                  <a:lnTo>
                    <a:pt x="274562" y="3761"/>
                  </a:lnTo>
                  <a:lnTo>
                    <a:pt x="229124" y="14688"/>
                  </a:lnTo>
                  <a:lnTo>
                    <a:pt x="186353" y="32244"/>
                  </a:lnTo>
                  <a:lnTo>
                    <a:pt x="146747" y="55892"/>
                  </a:lnTo>
                  <a:lnTo>
                    <a:pt x="110805" y="85096"/>
                  </a:lnTo>
                  <a:lnTo>
                    <a:pt x="79024" y="119318"/>
                  </a:lnTo>
                  <a:lnTo>
                    <a:pt x="51905" y="158023"/>
                  </a:lnTo>
                  <a:lnTo>
                    <a:pt x="29944" y="200673"/>
                  </a:lnTo>
                  <a:lnTo>
                    <a:pt x="13640" y="246732"/>
                  </a:lnTo>
                  <a:lnTo>
                    <a:pt x="3493" y="295664"/>
                  </a:lnTo>
                  <a:lnTo>
                    <a:pt x="0" y="346931"/>
                  </a:lnTo>
                  <a:lnTo>
                    <a:pt x="3493" y="398201"/>
                  </a:lnTo>
                  <a:lnTo>
                    <a:pt x="13640" y="447135"/>
                  </a:lnTo>
                  <a:lnTo>
                    <a:pt x="29944" y="493196"/>
                  </a:lnTo>
                  <a:lnTo>
                    <a:pt x="51905" y="535848"/>
                  </a:lnTo>
                  <a:lnTo>
                    <a:pt x="79024" y="574554"/>
                  </a:lnTo>
                  <a:lnTo>
                    <a:pt x="110805" y="608777"/>
                  </a:lnTo>
                  <a:lnTo>
                    <a:pt x="146747" y="637981"/>
                  </a:lnTo>
                  <a:lnTo>
                    <a:pt x="186353" y="661629"/>
                  </a:lnTo>
                  <a:lnTo>
                    <a:pt x="229124" y="679185"/>
                  </a:lnTo>
                  <a:lnTo>
                    <a:pt x="274562" y="690112"/>
                  </a:lnTo>
                  <a:lnTo>
                    <a:pt x="322168" y="693874"/>
                  </a:lnTo>
                  <a:lnTo>
                    <a:pt x="369776" y="690112"/>
                  </a:lnTo>
                  <a:lnTo>
                    <a:pt x="415215" y="679185"/>
                  </a:lnTo>
                  <a:lnTo>
                    <a:pt x="457987" y="661629"/>
                  </a:lnTo>
                  <a:lnTo>
                    <a:pt x="497593" y="637981"/>
                  </a:lnTo>
                  <a:lnTo>
                    <a:pt x="533535" y="608777"/>
                  </a:lnTo>
                  <a:lnTo>
                    <a:pt x="565315" y="574554"/>
                  </a:lnTo>
                  <a:lnTo>
                    <a:pt x="592433" y="535848"/>
                  </a:lnTo>
                  <a:lnTo>
                    <a:pt x="614393" y="493196"/>
                  </a:lnTo>
                  <a:lnTo>
                    <a:pt x="630696" y="447135"/>
                  </a:lnTo>
                  <a:lnTo>
                    <a:pt x="640843" y="398201"/>
                  </a:lnTo>
                  <a:lnTo>
                    <a:pt x="644336" y="346931"/>
                  </a:lnTo>
                  <a:lnTo>
                    <a:pt x="640843" y="295664"/>
                  </a:lnTo>
                  <a:lnTo>
                    <a:pt x="630696" y="246732"/>
                  </a:lnTo>
                  <a:lnTo>
                    <a:pt x="614393" y="200673"/>
                  </a:lnTo>
                  <a:lnTo>
                    <a:pt x="592433" y="158023"/>
                  </a:lnTo>
                  <a:lnTo>
                    <a:pt x="565315" y="119318"/>
                  </a:lnTo>
                  <a:lnTo>
                    <a:pt x="533535" y="85096"/>
                  </a:lnTo>
                  <a:lnTo>
                    <a:pt x="497593" y="55892"/>
                  </a:lnTo>
                  <a:lnTo>
                    <a:pt x="457987" y="32244"/>
                  </a:lnTo>
                  <a:lnTo>
                    <a:pt x="415215" y="14688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bk object 20"/>
            <p:cNvSpPr/>
            <p:nvPr/>
          </p:nvSpPr>
          <p:spPr>
            <a:xfrm>
              <a:off x="2426468" y="2735107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4">
                  <a:moveTo>
                    <a:pt x="322168" y="0"/>
                  </a:moveTo>
                  <a:lnTo>
                    <a:pt x="274562" y="3761"/>
                  </a:lnTo>
                  <a:lnTo>
                    <a:pt x="229124" y="14688"/>
                  </a:lnTo>
                  <a:lnTo>
                    <a:pt x="186353" y="32244"/>
                  </a:lnTo>
                  <a:lnTo>
                    <a:pt x="146747" y="55892"/>
                  </a:lnTo>
                  <a:lnTo>
                    <a:pt x="110805" y="85096"/>
                  </a:lnTo>
                  <a:lnTo>
                    <a:pt x="79024" y="119320"/>
                  </a:lnTo>
                  <a:lnTo>
                    <a:pt x="51905" y="158025"/>
                  </a:lnTo>
                  <a:lnTo>
                    <a:pt x="29944" y="200677"/>
                  </a:lnTo>
                  <a:lnTo>
                    <a:pt x="13640" y="246738"/>
                  </a:lnTo>
                  <a:lnTo>
                    <a:pt x="3493" y="295672"/>
                  </a:lnTo>
                  <a:lnTo>
                    <a:pt x="0" y="346942"/>
                  </a:lnTo>
                  <a:lnTo>
                    <a:pt x="3493" y="398209"/>
                  </a:lnTo>
                  <a:lnTo>
                    <a:pt x="13640" y="447141"/>
                  </a:lnTo>
                  <a:lnTo>
                    <a:pt x="29944" y="493200"/>
                  </a:lnTo>
                  <a:lnTo>
                    <a:pt x="51905" y="535851"/>
                  </a:lnTo>
                  <a:lnTo>
                    <a:pt x="79024" y="574555"/>
                  </a:lnTo>
                  <a:lnTo>
                    <a:pt x="110805" y="608778"/>
                  </a:lnTo>
                  <a:lnTo>
                    <a:pt x="146747" y="637981"/>
                  </a:lnTo>
                  <a:lnTo>
                    <a:pt x="186353" y="661629"/>
                  </a:lnTo>
                  <a:lnTo>
                    <a:pt x="229124" y="679185"/>
                  </a:lnTo>
                  <a:lnTo>
                    <a:pt x="274562" y="690112"/>
                  </a:lnTo>
                  <a:lnTo>
                    <a:pt x="322168" y="693874"/>
                  </a:lnTo>
                  <a:lnTo>
                    <a:pt x="369776" y="690112"/>
                  </a:lnTo>
                  <a:lnTo>
                    <a:pt x="415215" y="679185"/>
                  </a:lnTo>
                  <a:lnTo>
                    <a:pt x="457987" y="661629"/>
                  </a:lnTo>
                  <a:lnTo>
                    <a:pt x="497593" y="637981"/>
                  </a:lnTo>
                  <a:lnTo>
                    <a:pt x="533535" y="608778"/>
                  </a:lnTo>
                  <a:lnTo>
                    <a:pt x="565315" y="574555"/>
                  </a:lnTo>
                  <a:lnTo>
                    <a:pt x="592433" y="535851"/>
                  </a:lnTo>
                  <a:lnTo>
                    <a:pt x="614393" y="493200"/>
                  </a:lnTo>
                  <a:lnTo>
                    <a:pt x="630696" y="447141"/>
                  </a:lnTo>
                  <a:lnTo>
                    <a:pt x="640843" y="398209"/>
                  </a:lnTo>
                  <a:lnTo>
                    <a:pt x="644336" y="346942"/>
                  </a:lnTo>
                  <a:lnTo>
                    <a:pt x="640843" y="295672"/>
                  </a:lnTo>
                  <a:lnTo>
                    <a:pt x="630696" y="246738"/>
                  </a:lnTo>
                  <a:lnTo>
                    <a:pt x="614393" y="200677"/>
                  </a:lnTo>
                  <a:lnTo>
                    <a:pt x="592433" y="158025"/>
                  </a:lnTo>
                  <a:lnTo>
                    <a:pt x="565315" y="119320"/>
                  </a:lnTo>
                  <a:lnTo>
                    <a:pt x="533535" y="85096"/>
                  </a:lnTo>
                  <a:lnTo>
                    <a:pt x="497593" y="55892"/>
                  </a:lnTo>
                  <a:lnTo>
                    <a:pt x="457987" y="32244"/>
                  </a:lnTo>
                  <a:lnTo>
                    <a:pt x="415215" y="14688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bk object 21"/>
            <p:cNvSpPr/>
            <p:nvPr/>
          </p:nvSpPr>
          <p:spPr>
            <a:xfrm>
              <a:off x="2426468" y="3097960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4">
                  <a:moveTo>
                    <a:pt x="322168" y="0"/>
                  </a:moveTo>
                  <a:lnTo>
                    <a:pt x="274562" y="3761"/>
                  </a:lnTo>
                  <a:lnTo>
                    <a:pt x="229124" y="14688"/>
                  </a:lnTo>
                  <a:lnTo>
                    <a:pt x="186353" y="32244"/>
                  </a:lnTo>
                  <a:lnTo>
                    <a:pt x="146747" y="55892"/>
                  </a:lnTo>
                  <a:lnTo>
                    <a:pt x="110805" y="85096"/>
                  </a:lnTo>
                  <a:lnTo>
                    <a:pt x="79024" y="119320"/>
                  </a:lnTo>
                  <a:lnTo>
                    <a:pt x="51905" y="158025"/>
                  </a:lnTo>
                  <a:lnTo>
                    <a:pt x="29944" y="200677"/>
                  </a:lnTo>
                  <a:lnTo>
                    <a:pt x="13640" y="246738"/>
                  </a:lnTo>
                  <a:lnTo>
                    <a:pt x="3493" y="295672"/>
                  </a:lnTo>
                  <a:lnTo>
                    <a:pt x="0" y="346942"/>
                  </a:lnTo>
                  <a:lnTo>
                    <a:pt x="3493" y="398209"/>
                  </a:lnTo>
                  <a:lnTo>
                    <a:pt x="13640" y="447141"/>
                  </a:lnTo>
                  <a:lnTo>
                    <a:pt x="29944" y="493200"/>
                  </a:lnTo>
                  <a:lnTo>
                    <a:pt x="51905" y="535851"/>
                  </a:lnTo>
                  <a:lnTo>
                    <a:pt x="79024" y="574555"/>
                  </a:lnTo>
                  <a:lnTo>
                    <a:pt x="110805" y="608778"/>
                  </a:lnTo>
                  <a:lnTo>
                    <a:pt x="146747" y="637981"/>
                  </a:lnTo>
                  <a:lnTo>
                    <a:pt x="186353" y="661629"/>
                  </a:lnTo>
                  <a:lnTo>
                    <a:pt x="229124" y="679185"/>
                  </a:lnTo>
                  <a:lnTo>
                    <a:pt x="274562" y="690112"/>
                  </a:lnTo>
                  <a:lnTo>
                    <a:pt x="322168" y="693874"/>
                  </a:lnTo>
                  <a:lnTo>
                    <a:pt x="369776" y="690112"/>
                  </a:lnTo>
                  <a:lnTo>
                    <a:pt x="415215" y="679185"/>
                  </a:lnTo>
                  <a:lnTo>
                    <a:pt x="457987" y="661629"/>
                  </a:lnTo>
                  <a:lnTo>
                    <a:pt x="497593" y="637981"/>
                  </a:lnTo>
                  <a:lnTo>
                    <a:pt x="533535" y="608778"/>
                  </a:lnTo>
                  <a:lnTo>
                    <a:pt x="565315" y="574555"/>
                  </a:lnTo>
                  <a:lnTo>
                    <a:pt x="592433" y="535851"/>
                  </a:lnTo>
                  <a:lnTo>
                    <a:pt x="614393" y="493200"/>
                  </a:lnTo>
                  <a:lnTo>
                    <a:pt x="630696" y="447141"/>
                  </a:lnTo>
                  <a:lnTo>
                    <a:pt x="640843" y="398209"/>
                  </a:lnTo>
                  <a:lnTo>
                    <a:pt x="644336" y="346942"/>
                  </a:lnTo>
                  <a:lnTo>
                    <a:pt x="640843" y="295672"/>
                  </a:lnTo>
                  <a:lnTo>
                    <a:pt x="630696" y="246738"/>
                  </a:lnTo>
                  <a:lnTo>
                    <a:pt x="614393" y="200677"/>
                  </a:lnTo>
                  <a:lnTo>
                    <a:pt x="592433" y="158025"/>
                  </a:lnTo>
                  <a:lnTo>
                    <a:pt x="565315" y="119320"/>
                  </a:lnTo>
                  <a:lnTo>
                    <a:pt x="533535" y="85096"/>
                  </a:lnTo>
                  <a:lnTo>
                    <a:pt x="497593" y="55892"/>
                  </a:lnTo>
                  <a:lnTo>
                    <a:pt x="457987" y="32244"/>
                  </a:lnTo>
                  <a:lnTo>
                    <a:pt x="415215" y="14688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bk object 22"/>
            <p:cNvSpPr/>
            <p:nvPr/>
          </p:nvSpPr>
          <p:spPr>
            <a:xfrm>
              <a:off x="2430340" y="870819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5">
                  <a:moveTo>
                    <a:pt x="322168" y="0"/>
                  </a:moveTo>
                  <a:lnTo>
                    <a:pt x="274562" y="3761"/>
                  </a:lnTo>
                  <a:lnTo>
                    <a:pt x="229124" y="14688"/>
                  </a:lnTo>
                  <a:lnTo>
                    <a:pt x="186353" y="32244"/>
                  </a:lnTo>
                  <a:lnTo>
                    <a:pt x="146747" y="55892"/>
                  </a:lnTo>
                  <a:lnTo>
                    <a:pt x="110805" y="85096"/>
                  </a:lnTo>
                  <a:lnTo>
                    <a:pt x="79024" y="119320"/>
                  </a:lnTo>
                  <a:lnTo>
                    <a:pt x="51905" y="158025"/>
                  </a:lnTo>
                  <a:lnTo>
                    <a:pt x="29944" y="200677"/>
                  </a:lnTo>
                  <a:lnTo>
                    <a:pt x="13640" y="246738"/>
                  </a:lnTo>
                  <a:lnTo>
                    <a:pt x="3493" y="295672"/>
                  </a:lnTo>
                  <a:lnTo>
                    <a:pt x="0" y="346942"/>
                  </a:lnTo>
                  <a:lnTo>
                    <a:pt x="3493" y="398207"/>
                  </a:lnTo>
                  <a:lnTo>
                    <a:pt x="13640" y="447137"/>
                  </a:lnTo>
                  <a:lnTo>
                    <a:pt x="29944" y="493196"/>
                  </a:lnTo>
                  <a:lnTo>
                    <a:pt x="51905" y="535846"/>
                  </a:lnTo>
                  <a:lnTo>
                    <a:pt x="79024" y="574551"/>
                  </a:lnTo>
                  <a:lnTo>
                    <a:pt x="110805" y="608774"/>
                  </a:lnTo>
                  <a:lnTo>
                    <a:pt x="146747" y="637979"/>
                  </a:lnTo>
                  <a:lnTo>
                    <a:pt x="186353" y="661627"/>
                  </a:lnTo>
                  <a:lnTo>
                    <a:pt x="229124" y="679184"/>
                  </a:lnTo>
                  <a:lnTo>
                    <a:pt x="274562" y="690112"/>
                  </a:lnTo>
                  <a:lnTo>
                    <a:pt x="322168" y="693874"/>
                  </a:lnTo>
                  <a:lnTo>
                    <a:pt x="369776" y="690112"/>
                  </a:lnTo>
                  <a:lnTo>
                    <a:pt x="415215" y="679184"/>
                  </a:lnTo>
                  <a:lnTo>
                    <a:pt x="457987" y="661627"/>
                  </a:lnTo>
                  <a:lnTo>
                    <a:pt x="497593" y="637979"/>
                  </a:lnTo>
                  <a:lnTo>
                    <a:pt x="533535" y="608774"/>
                  </a:lnTo>
                  <a:lnTo>
                    <a:pt x="565315" y="574551"/>
                  </a:lnTo>
                  <a:lnTo>
                    <a:pt x="592433" y="535846"/>
                  </a:lnTo>
                  <a:lnTo>
                    <a:pt x="614393" y="493196"/>
                  </a:lnTo>
                  <a:lnTo>
                    <a:pt x="630696" y="447137"/>
                  </a:lnTo>
                  <a:lnTo>
                    <a:pt x="640843" y="398207"/>
                  </a:lnTo>
                  <a:lnTo>
                    <a:pt x="644336" y="346942"/>
                  </a:lnTo>
                  <a:lnTo>
                    <a:pt x="640843" y="295672"/>
                  </a:lnTo>
                  <a:lnTo>
                    <a:pt x="630696" y="246738"/>
                  </a:lnTo>
                  <a:lnTo>
                    <a:pt x="614393" y="200677"/>
                  </a:lnTo>
                  <a:lnTo>
                    <a:pt x="592433" y="158025"/>
                  </a:lnTo>
                  <a:lnTo>
                    <a:pt x="565315" y="119320"/>
                  </a:lnTo>
                  <a:lnTo>
                    <a:pt x="533535" y="85096"/>
                  </a:lnTo>
                  <a:lnTo>
                    <a:pt x="497593" y="55892"/>
                  </a:lnTo>
                  <a:lnTo>
                    <a:pt x="457987" y="32244"/>
                  </a:lnTo>
                  <a:lnTo>
                    <a:pt x="415215" y="14688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bk object 23"/>
            <p:cNvSpPr/>
            <p:nvPr/>
          </p:nvSpPr>
          <p:spPr>
            <a:xfrm>
              <a:off x="2426468" y="3857016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4">
                  <a:moveTo>
                    <a:pt x="322168" y="0"/>
                  </a:moveTo>
                  <a:lnTo>
                    <a:pt x="274562" y="3761"/>
                  </a:lnTo>
                  <a:lnTo>
                    <a:pt x="229124" y="14688"/>
                  </a:lnTo>
                  <a:lnTo>
                    <a:pt x="186353" y="32244"/>
                  </a:lnTo>
                  <a:lnTo>
                    <a:pt x="146747" y="55892"/>
                  </a:lnTo>
                  <a:lnTo>
                    <a:pt x="110805" y="85096"/>
                  </a:lnTo>
                  <a:lnTo>
                    <a:pt x="79024" y="119318"/>
                  </a:lnTo>
                  <a:lnTo>
                    <a:pt x="51905" y="158023"/>
                  </a:lnTo>
                  <a:lnTo>
                    <a:pt x="29944" y="200673"/>
                  </a:lnTo>
                  <a:lnTo>
                    <a:pt x="13640" y="246732"/>
                  </a:lnTo>
                  <a:lnTo>
                    <a:pt x="3493" y="295664"/>
                  </a:lnTo>
                  <a:lnTo>
                    <a:pt x="0" y="346931"/>
                  </a:lnTo>
                  <a:lnTo>
                    <a:pt x="3493" y="398201"/>
                  </a:lnTo>
                  <a:lnTo>
                    <a:pt x="13640" y="447135"/>
                  </a:lnTo>
                  <a:lnTo>
                    <a:pt x="29944" y="493196"/>
                  </a:lnTo>
                  <a:lnTo>
                    <a:pt x="51905" y="535848"/>
                  </a:lnTo>
                  <a:lnTo>
                    <a:pt x="79024" y="574554"/>
                  </a:lnTo>
                  <a:lnTo>
                    <a:pt x="110805" y="608777"/>
                  </a:lnTo>
                  <a:lnTo>
                    <a:pt x="146747" y="637981"/>
                  </a:lnTo>
                  <a:lnTo>
                    <a:pt x="186353" y="661629"/>
                  </a:lnTo>
                  <a:lnTo>
                    <a:pt x="229124" y="679185"/>
                  </a:lnTo>
                  <a:lnTo>
                    <a:pt x="274562" y="690112"/>
                  </a:lnTo>
                  <a:lnTo>
                    <a:pt x="322168" y="693874"/>
                  </a:lnTo>
                  <a:lnTo>
                    <a:pt x="369776" y="690112"/>
                  </a:lnTo>
                  <a:lnTo>
                    <a:pt x="415215" y="679185"/>
                  </a:lnTo>
                  <a:lnTo>
                    <a:pt x="457987" y="661629"/>
                  </a:lnTo>
                  <a:lnTo>
                    <a:pt x="497593" y="637981"/>
                  </a:lnTo>
                  <a:lnTo>
                    <a:pt x="533535" y="608777"/>
                  </a:lnTo>
                  <a:lnTo>
                    <a:pt x="565315" y="574554"/>
                  </a:lnTo>
                  <a:lnTo>
                    <a:pt x="592433" y="535848"/>
                  </a:lnTo>
                  <a:lnTo>
                    <a:pt x="614393" y="493196"/>
                  </a:lnTo>
                  <a:lnTo>
                    <a:pt x="630696" y="447135"/>
                  </a:lnTo>
                  <a:lnTo>
                    <a:pt x="640843" y="398201"/>
                  </a:lnTo>
                  <a:lnTo>
                    <a:pt x="644336" y="346931"/>
                  </a:lnTo>
                  <a:lnTo>
                    <a:pt x="640843" y="295664"/>
                  </a:lnTo>
                  <a:lnTo>
                    <a:pt x="630696" y="246732"/>
                  </a:lnTo>
                  <a:lnTo>
                    <a:pt x="614393" y="200673"/>
                  </a:lnTo>
                  <a:lnTo>
                    <a:pt x="592433" y="158023"/>
                  </a:lnTo>
                  <a:lnTo>
                    <a:pt x="565315" y="119318"/>
                  </a:lnTo>
                  <a:lnTo>
                    <a:pt x="533535" y="85096"/>
                  </a:lnTo>
                  <a:lnTo>
                    <a:pt x="497593" y="55892"/>
                  </a:lnTo>
                  <a:lnTo>
                    <a:pt x="457987" y="32244"/>
                  </a:lnTo>
                  <a:lnTo>
                    <a:pt x="415215" y="14688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bk object 24"/>
            <p:cNvSpPr/>
            <p:nvPr/>
          </p:nvSpPr>
          <p:spPr>
            <a:xfrm>
              <a:off x="2418668" y="4223971"/>
              <a:ext cx="255564" cy="275186"/>
            </a:xfrm>
            <a:custGeom>
              <a:avLst/>
              <a:gdLst/>
              <a:ahLst/>
              <a:cxnLst/>
              <a:rect l="l" t="t" r="r" b="b"/>
              <a:pathLst>
                <a:path w="686435" h="739140">
                  <a:moveTo>
                    <a:pt x="343120" y="0"/>
                  </a:moveTo>
                  <a:lnTo>
                    <a:pt x="296560" y="3373"/>
                  </a:lnTo>
                  <a:lnTo>
                    <a:pt x="251904" y="13198"/>
                  </a:lnTo>
                  <a:lnTo>
                    <a:pt x="209561" y="29037"/>
                  </a:lnTo>
                  <a:lnTo>
                    <a:pt x="169940" y="50447"/>
                  </a:lnTo>
                  <a:lnTo>
                    <a:pt x="133448" y="76990"/>
                  </a:lnTo>
                  <a:lnTo>
                    <a:pt x="100496" y="108224"/>
                  </a:lnTo>
                  <a:lnTo>
                    <a:pt x="71492" y="143710"/>
                  </a:lnTo>
                  <a:lnTo>
                    <a:pt x="46845" y="183007"/>
                  </a:lnTo>
                  <a:lnTo>
                    <a:pt x="26963" y="225676"/>
                  </a:lnTo>
                  <a:lnTo>
                    <a:pt x="12256" y="271275"/>
                  </a:lnTo>
                  <a:lnTo>
                    <a:pt x="3132" y="319366"/>
                  </a:lnTo>
                  <a:lnTo>
                    <a:pt x="0" y="369507"/>
                  </a:lnTo>
                  <a:lnTo>
                    <a:pt x="3132" y="419648"/>
                  </a:lnTo>
                  <a:lnTo>
                    <a:pt x="12256" y="467739"/>
                  </a:lnTo>
                  <a:lnTo>
                    <a:pt x="26963" y="513339"/>
                  </a:lnTo>
                  <a:lnTo>
                    <a:pt x="46845" y="556009"/>
                  </a:lnTo>
                  <a:lnTo>
                    <a:pt x="71492" y="595307"/>
                  </a:lnTo>
                  <a:lnTo>
                    <a:pt x="100496" y="630794"/>
                  </a:lnTo>
                  <a:lnTo>
                    <a:pt x="133448" y="662030"/>
                  </a:lnTo>
                  <a:lnTo>
                    <a:pt x="169940" y="688574"/>
                  </a:lnTo>
                  <a:lnTo>
                    <a:pt x="209561" y="709985"/>
                  </a:lnTo>
                  <a:lnTo>
                    <a:pt x="251904" y="725825"/>
                  </a:lnTo>
                  <a:lnTo>
                    <a:pt x="296560" y="735651"/>
                  </a:lnTo>
                  <a:lnTo>
                    <a:pt x="343120" y="739024"/>
                  </a:lnTo>
                  <a:lnTo>
                    <a:pt x="389680" y="735651"/>
                  </a:lnTo>
                  <a:lnTo>
                    <a:pt x="434336" y="725825"/>
                  </a:lnTo>
                  <a:lnTo>
                    <a:pt x="476680" y="709985"/>
                  </a:lnTo>
                  <a:lnTo>
                    <a:pt x="516303" y="688574"/>
                  </a:lnTo>
                  <a:lnTo>
                    <a:pt x="552795" y="662030"/>
                  </a:lnTo>
                  <a:lnTo>
                    <a:pt x="585749" y="630794"/>
                  </a:lnTo>
                  <a:lnTo>
                    <a:pt x="614754" y="595307"/>
                  </a:lnTo>
                  <a:lnTo>
                    <a:pt x="639403" y="556009"/>
                  </a:lnTo>
                  <a:lnTo>
                    <a:pt x="659285" y="513339"/>
                  </a:lnTo>
                  <a:lnTo>
                    <a:pt x="673994" y="467739"/>
                  </a:lnTo>
                  <a:lnTo>
                    <a:pt x="683118" y="419648"/>
                  </a:lnTo>
                  <a:lnTo>
                    <a:pt x="686251" y="369507"/>
                  </a:lnTo>
                  <a:lnTo>
                    <a:pt x="683118" y="319366"/>
                  </a:lnTo>
                  <a:lnTo>
                    <a:pt x="673994" y="271275"/>
                  </a:lnTo>
                  <a:lnTo>
                    <a:pt x="659285" y="225676"/>
                  </a:lnTo>
                  <a:lnTo>
                    <a:pt x="639403" y="183007"/>
                  </a:lnTo>
                  <a:lnTo>
                    <a:pt x="614754" y="143710"/>
                  </a:lnTo>
                  <a:lnTo>
                    <a:pt x="585749" y="108224"/>
                  </a:lnTo>
                  <a:lnTo>
                    <a:pt x="552795" y="76990"/>
                  </a:lnTo>
                  <a:lnTo>
                    <a:pt x="516303" y="50447"/>
                  </a:lnTo>
                  <a:lnTo>
                    <a:pt x="476680" y="29037"/>
                  </a:lnTo>
                  <a:lnTo>
                    <a:pt x="434336" y="13198"/>
                  </a:lnTo>
                  <a:lnTo>
                    <a:pt x="389680" y="3373"/>
                  </a:lnTo>
                  <a:lnTo>
                    <a:pt x="343120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bk object 25"/>
            <p:cNvSpPr/>
            <p:nvPr/>
          </p:nvSpPr>
          <p:spPr>
            <a:xfrm>
              <a:off x="2426468" y="3473319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4">
                  <a:moveTo>
                    <a:pt x="322168" y="0"/>
                  </a:moveTo>
                  <a:lnTo>
                    <a:pt x="274562" y="3761"/>
                  </a:lnTo>
                  <a:lnTo>
                    <a:pt x="229124" y="14688"/>
                  </a:lnTo>
                  <a:lnTo>
                    <a:pt x="186353" y="32244"/>
                  </a:lnTo>
                  <a:lnTo>
                    <a:pt x="146747" y="55892"/>
                  </a:lnTo>
                  <a:lnTo>
                    <a:pt x="110805" y="85096"/>
                  </a:lnTo>
                  <a:lnTo>
                    <a:pt x="79024" y="119318"/>
                  </a:lnTo>
                  <a:lnTo>
                    <a:pt x="51905" y="158023"/>
                  </a:lnTo>
                  <a:lnTo>
                    <a:pt x="29944" y="200673"/>
                  </a:lnTo>
                  <a:lnTo>
                    <a:pt x="13640" y="246732"/>
                  </a:lnTo>
                  <a:lnTo>
                    <a:pt x="3493" y="295664"/>
                  </a:lnTo>
                  <a:lnTo>
                    <a:pt x="0" y="346931"/>
                  </a:lnTo>
                  <a:lnTo>
                    <a:pt x="3493" y="398201"/>
                  </a:lnTo>
                  <a:lnTo>
                    <a:pt x="13640" y="447135"/>
                  </a:lnTo>
                  <a:lnTo>
                    <a:pt x="29944" y="493196"/>
                  </a:lnTo>
                  <a:lnTo>
                    <a:pt x="51905" y="535848"/>
                  </a:lnTo>
                  <a:lnTo>
                    <a:pt x="79024" y="574554"/>
                  </a:lnTo>
                  <a:lnTo>
                    <a:pt x="110805" y="608777"/>
                  </a:lnTo>
                  <a:lnTo>
                    <a:pt x="146747" y="637981"/>
                  </a:lnTo>
                  <a:lnTo>
                    <a:pt x="186353" y="661629"/>
                  </a:lnTo>
                  <a:lnTo>
                    <a:pt x="229124" y="679185"/>
                  </a:lnTo>
                  <a:lnTo>
                    <a:pt x="274562" y="690112"/>
                  </a:lnTo>
                  <a:lnTo>
                    <a:pt x="322168" y="693874"/>
                  </a:lnTo>
                  <a:lnTo>
                    <a:pt x="369776" y="690112"/>
                  </a:lnTo>
                  <a:lnTo>
                    <a:pt x="415215" y="679185"/>
                  </a:lnTo>
                  <a:lnTo>
                    <a:pt x="457987" y="661629"/>
                  </a:lnTo>
                  <a:lnTo>
                    <a:pt x="497593" y="637981"/>
                  </a:lnTo>
                  <a:lnTo>
                    <a:pt x="533535" y="608777"/>
                  </a:lnTo>
                  <a:lnTo>
                    <a:pt x="565315" y="574554"/>
                  </a:lnTo>
                  <a:lnTo>
                    <a:pt x="592433" y="535848"/>
                  </a:lnTo>
                  <a:lnTo>
                    <a:pt x="614393" y="493196"/>
                  </a:lnTo>
                  <a:lnTo>
                    <a:pt x="630696" y="447135"/>
                  </a:lnTo>
                  <a:lnTo>
                    <a:pt x="640843" y="398201"/>
                  </a:lnTo>
                  <a:lnTo>
                    <a:pt x="644336" y="346931"/>
                  </a:lnTo>
                  <a:lnTo>
                    <a:pt x="640843" y="295664"/>
                  </a:lnTo>
                  <a:lnTo>
                    <a:pt x="630696" y="246732"/>
                  </a:lnTo>
                  <a:lnTo>
                    <a:pt x="614393" y="200673"/>
                  </a:lnTo>
                  <a:lnTo>
                    <a:pt x="592433" y="158023"/>
                  </a:lnTo>
                  <a:lnTo>
                    <a:pt x="565315" y="119318"/>
                  </a:lnTo>
                  <a:lnTo>
                    <a:pt x="533535" y="85096"/>
                  </a:lnTo>
                  <a:lnTo>
                    <a:pt x="497593" y="55892"/>
                  </a:lnTo>
                  <a:lnTo>
                    <a:pt x="457987" y="32244"/>
                  </a:lnTo>
                  <a:lnTo>
                    <a:pt x="415215" y="14688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bk object 26"/>
            <p:cNvSpPr/>
            <p:nvPr/>
          </p:nvSpPr>
          <p:spPr>
            <a:xfrm>
              <a:off x="2425172" y="655021"/>
              <a:ext cx="230977" cy="94802"/>
            </a:xfrm>
            <a:custGeom>
              <a:avLst/>
              <a:gdLst/>
              <a:ahLst/>
              <a:cxnLst/>
              <a:rect l="l" t="t" r="r" b="b"/>
              <a:pathLst>
                <a:path w="620395" h="254635">
                  <a:moveTo>
                    <a:pt x="620108" y="0"/>
                  </a:moveTo>
                  <a:lnTo>
                    <a:pt x="0" y="0"/>
                  </a:lnTo>
                  <a:lnTo>
                    <a:pt x="1527" y="7363"/>
                  </a:lnTo>
                  <a:lnTo>
                    <a:pt x="17830" y="53422"/>
                  </a:lnTo>
                  <a:lnTo>
                    <a:pt x="39791" y="96073"/>
                  </a:lnTo>
                  <a:lnTo>
                    <a:pt x="66911" y="134778"/>
                  </a:lnTo>
                  <a:lnTo>
                    <a:pt x="98691" y="169000"/>
                  </a:lnTo>
                  <a:lnTo>
                    <a:pt x="134633" y="198203"/>
                  </a:lnTo>
                  <a:lnTo>
                    <a:pt x="174239" y="221851"/>
                  </a:lnTo>
                  <a:lnTo>
                    <a:pt x="217010" y="239407"/>
                  </a:lnTo>
                  <a:lnTo>
                    <a:pt x="262448" y="250334"/>
                  </a:lnTo>
                  <a:lnTo>
                    <a:pt x="310054" y="254096"/>
                  </a:lnTo>
                  <a:lnTo>
                    <a:pt x="357660" y="250334"/>
                  </a:lnTo>
                  <a:lnTo>
                    <a:pt x="403098" y="239407"/>
                  </a:lnTo>
                  <a:lnTo>
                    <a:pt x="445869" y="221851"/>
                  </a:lnTo>
                  <a:lnTo>
                    <a:pt x="485475" y="198203"/>
                  </a:lnTo>
                  <a:lnTo>
                    <a:pt x="521417" y="169000"/>
                  </a:lnTo>
                  <a:lnTo>
                    <a:pt x="553197" y="134778"/>
                  </a:lnTo>
                  <a:lnTo>
                    <a:pt x="580317" y="96073"/>
                  </a:lnTo>
                  <a:lnTo>
                    <a:pt x="602278" y="53422"/>
                  </a:lnTo>
                  <a:lnTo>
                    <a:pt x="618581" y="7363"/>
                  </a:lnTo>
                  <a:lnTo>
                    <a:pt x="62010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bk object 29"/>
            <p:cNvSpPr/>
            <p:nvPr/>
          </p:nvSpPr>
          <p:spPr>
            <a:xfrm>
              <a:off x="2769061" y="4036162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4">
                  <a:moveTo>
                    <a:pt x="322168" y="0"/>
                  </a:moveTo>
                  <a:lnTo>
                    <a:pt x="274559" y="3761"/>
                  </a:lnTo>
                  <a:lnTo>
                    <a:pt x="229120" y="14689"/>
                  </a:lnTo>
                  <a:lnTo>
                    <a:pt x="186348" y="32246"/>
                  </a:lnTo>
                  <a:lnTo>
                    <a:pt x="146742" y="55895"/>
                  </a:lnTo>
                  <a:lnTo>
                    <a:pt x="110800" y="85100"/>
                  </a:lnTo>
                  <a:lnTo>
                    <a:pt x="79021" y="119324"/>
                  </a:lnTo>
                  <a:lnTo>
                    <a:pt x="51902" y="158030"/>
                  </a:lnTo>
                  <a:lnTo>
                    <a:pt x="29942" y="200682"/>
                  </a:lnTo>
                  <a:lnTo>
                    <a:pt x="13640" y="246742"/>
                  </a:lnTo>
                  <a:lnTo>
                    <a:pt x="3493" y="295674"/>
                  </a:lnTo>
                  <a:lnTo>
                    <a:pt x="0" y="346942"/>
                  </a:lnTo>
                  <a:lnTo>
                    <a:pt x="3493" y="398212"/>
                  </a:lnTo>
                  <a:lnTo>
                    <a:pt x="13640" y="447146"/>
                  </a:lnTo>
                  <a:lnTo>
                    <a:pt x="29942" y="493207"/>
                  </a:lnTo>
                  <a:lnTo>
                    <a:pt x="51902" y="535858"/>
                  </a:lnTo>
                  <a:lnTo>
                    <a:pt x="79021" y="574564"/>
                  </a:lnTo>
                  <a:lnTo>
                    <a:pt x="110800" y="608787"/>
                  </a:lnTo>
                  <a:lnTo>
                    <a:pt x="146742" y="637991"/>
                  </a:lnTo>
                  <a:lnTo>
                    <a:pt x="186348" y="661639"/>
                  </a:lnTo>
                  <a:lnTo>
                    <a:pt x="229120" y="679195"/>
                  </a:lnTo>
                  <a:lnTo>
                    <a:pt x="274559" y="690123"/>
                  </a:lnTo>
                  <a:lnTo>
                    <a:pt x="322168" y="693884"/>
                  </a:lnTo>
                  <a:lnTo>
                    <a:pt x="369776" y="690123"/>
                  </a:lnTo>
                  <a:lnTo>
                    <a:pt x="415215" y="679195"/>
                  </a:lnTo>
                  <a:lnTo>
                    <a:pt x="457987" y="661639"/>
                  </a:lnTo>
                  <a:lnTo>
                    <a:pt x="497593" y="637991"/>
                  </a:lnTo>
                  <a:lnTo>
                    <a:pt x="533535" y="608787"/>
                  </a:lnTo>
                  <a:lnTo>
                    <a:pt x="565315" y="574564"/>
                  </a:lnTo>
                  <a:lnTo>
                    <a:pt x="592433" y="535858"/>
                  </a:lnTo>
                  <a:lnTo>
                    <a:pt x="614393" y="493207"/>
                  </a:lnTo>
                  <a:lnTo>
                    <a:pt x="630696" y="447146"/>
                  </a:lnTo>
                  <a:lnTo>
                    <a:pt x="640843" y="398212"/>
                  </a:lnTo>
                  <a:lnTo>
                    <a:pt x="644336" y="346942"/>
                  </a:lnTo>
                  <a:lnTo>
                    <a:pt x="640843" y="295674"/>
                  </a:lnTo>
                  <a:lnTo>
                    <a:pt x="630696" y="246742"/>
                  </a:lnTo>
                  <a:lnTo>
                    <a:pt x="614393" y="200682"/>
                  </a:lnTo>
                  <a:lnTo>
                    <a:pt x="592433" y="158030"/>
                  </a:lnTo>
                  <a:lnTo>
                    <a:pt x="565315" y="119324"/>
                  </a:lnTo>
                  <a:lnTo>
                    <a:pt x="533535" y="85100"/>
                  </a:lnTo>
                  <a:lnTo>
                    <a:pt x="497593" y="55895"/>
                  </a:lnTo>
                  <a:lnTo>
                    <a:pt x="457987" y="32246"/>
                  </a:lnTo>
                  <a:lnTo>
                    <a:pt x="415215" y="14689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bk object 30"/>
            <p:cNvSpPr/>
            <p:nvPr/>
          </p:nvSpPr>
          <p:spPr>
            <a:xfrm>
              <a:off x="2763255" y="689553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5">
                  <a:moveTo>
                    <a:pt x="322168" y="0"/>
                  </a:moveTo>
                  <a:lnTo>
                    <a:pt x="274559" y="3761"/>
                  </a:lnTo>
                  <a:lnTo>
                    <a:pt x="229120" y="14688"/>
                  </a:lnTo>
                  <a:lnTo>
                    <a:pt x="186348" y="32244"/>
                  </a:lnTo>
                  <a:lnTo>
                    <a:pt x="146742" y="55892"/>
                  </a:lnTo>
                  <a:lnTo>
                    <a:pt x="110800" y="85096"/>
                  </a:lnTo>
                  <a:lnTo>
                    <a:pt x="79021" y="119320"/>
                  </a:lnTo>
                  <a:lnTo>
                    <a:pt x="51902" y="158025"/>
                  </a:lnTo>
                  <a:lnTo>
                    <a:pt x="29942" y="200677"/>
                  </a:lnTo>
                  <a:lnTo>
                    <a:pt x="13640" y="246738"/>
                  </a:lnTo>
                  <a:lnTo>
                    <a:pt x="3493" y="295672"/>
                  </a:lnTo>
                  <a:lnTo>
                    <a:pt x="0" y="346942"/>
                  </a:lnTo>
                  <a:lnTo>
                    <a:pt x="3493" y="398209"/>
                  </a:lnTo>
                  <a:lnTo>
                    <a:pt x="13640" y="447142"/>
                  </a:lnTo>
                  <a:lnTo>
                    <a:pt x="29942" y="493202"/>
                  </a:lnTo>
                  <a:lnTo>
                    <a:pt x="51902" y="535854"/>
                  </a:lnTo>
                  <a:lnTo>
                    <a:pt x="79021" y="574560"/>
                  </a:lnTo>
                  <a:lnTo>
                    <a:pt x="110800" y="608784"/>
                  </a:lnTo>
                  <a:lnTo>
                    <a:pt x="146742" y="637989"/>
                  </a:lnTo>
                  <a:lnTo>
                    <a:pt x="186348" y="661638"/>
                  </a:lnTo>
                  <a:lnTo>
                    <a:pt x="229120" y="679195"/>
                  </a:lnTo>
                  <a:lnTo>
                    <a:pt x="274559" y="690122"/>
                  </a:lnTo>
                  <a:lnTo>
                    <a:pt x="322168" y="693884"/>
                  </a:lnTo>
                  <a:lnTo>
                    <a:pt x="369776" y="690122"/>
                  </a:lnTo>
                  <a:lnTo>
                    <a:pt x="415215" y="679195"/>
                  </a:lnTo>
                  <a:lnTo>
                    <a:pt x="457987" y="661638"/>
                  </a:lnTo>
                  <a:lnTo>
                    <a:pt x="497593" y="637989"/>
                  </a:lnTo>
                  <a:lnTo>
                    <a:pt x="533535" y="608784"/>
                  </a:lnTo>
                  <a:lnTo>
                    <a:pt x="565315" y="574560"/>
                  </a:lnTo>
                  <a:lnTo>
                    <a:pt x="592433" y="535854"/>
                  </a:lnTo>
                  <a:lnTo>
                    <a:pt x="614393" y="493202"/>
                  </a:lnTo>
                  <a:lnTo>
                    <a:pt x="630696" y="447142"/>
                  </a:lnTo>
                  <a:lnTo>
                    <a:pt x="640843" y="398209"/>
                  </a:lnTo>
                  <a:lnTo>
                    <a:pt x="644336" y="346942"/>
                  </a:lnTo>
                  <a:lnTo>
                    <a:pt x="640843" y="295672"/>
                  </a:lnTo>
                  <a:lnTo>
                    <a:pt x="630696" y="246738"/>
                  </a:lnTo>
                  <a:lnTo>
                    <a:pt x="614393" y="200677"/>
                  </a:lnTo>
                  <a:lnTo>
                    <a:pt x="592433" y="158025"/>
                  </a:lnTo>
                  <a:lnTo>
                    <a:pt x="565315" y="119320"/>
                  </a:lnTo>
                  <a:lnTo>
                    <a:pt x="533535" y="85096"/>
                  </a:lnTo>
                  <a:lnTo>
                    <a:pt x="497593" y="55892"/>
                  </a:lnTo>
                  <a:lnTo>
                    <a:pt x="457987" y="32244"/>
                  </a:lnTo>
                  <a:lnTo>
                    <a:pt x="415215" y="14688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bk object 31"/>
            <p:cNvSpPr/>
            <p:nvPr/>
          </p:nvSpPr>
          <p:spPr>
            <a:xfrm>
              <a:off x="2763255" y="1794668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4">
                  <a:moveTo>
                    <a:pt x="322168" y="0"/>
                  </a:moveTo>
                  <a:lnTo>
                    <a:pt x="274559" y="3761"/>
                  </a:lnTo>
                  <a:lnTo>
                    <a:pt x="229120" y="14688"/>
                  </a:lnTo>
                  <a:lnTo>
                    <a:pt x="186348" y="32244"/>
                  </a:lnTo>
                  <a:lnTo>
                    <a:pt x="146742" y="55892"/>
                  </a:lnTo>
                  <a:lnTo>
                    <a:pt x="110800" y="85096"/>
                  </a:lnTo>
                  <a:lnTo>
                    <a:pt x="79021" y="119320"/>
                  </a:lnTo>
                  <a:lnTo>
                    <a:pt x="51902" y="158025"/>
                  </a:lnTo>
                  <a:lnTo>
                    <a:pt x="29942" y="200677"/>
                  </a:lnTo>
                  <a:lnTo>
                    <a:pt x="13640" y="246738"/>
                  </a:lnTo>
                  <a:lnTo>
                    <a:pt x="3493" y="295672"/>
                  </a:lnTo>
                  <a:lnTo>
                    <a:pt x="0" y="346942"/>
                  </a:lnTo>
                  <a:lnTo>
                    <a:pt x="3493" y="398209"/>
                  </a:lnTo>
                  <a:lnTo>
                    <a:pt x="13640" y="447142"/>
                  </a:lnTo>
                  <a:lnTo>
                    <a:pt x="29942" y="493202"/>
                  </a:lnTo>
                  <a:lnTo>
                    <a:pt x="51902" y="535854"/>
                  </a:lnTo>
                  <a:lnTo>
                    <a:pt x="79021" y="574560"/>
                  </a:lnTo>
                  <a:lnTo>
                    <a:pt x="110800" y="608784"/>
                  </a:lnTo>
                  <a:lnTo>
                    <a:pt x="146742" y="637989"/>
                  </a:lnTo>
                  <a:lnTo>
                    <a:pt x="186348" y="661638"/>
                  </a:lnTo>
                  <a:lnTo>
                    <a:pt x="229120" y="679195"/>
                  </a:lnTo>
                  <a:lnTo>
                    <a:pt x="274559" y="690122"/>
                  </a:lnTo>
                  <a:lnTo>
                    <a:pt x="322168" y="693884"/>
                  </a:lnTo>
                  <a:lnTo>
                    <a:pt x="369776" y="690122"/>
                  </a:lnTo>
                  <a:lnTo>
                    <a:pt x="415215" y="679195"/>
                  </a:lnTo>
                  <a:lnTo>
                    <a:pt x="457987" y="661638"/>
                  </a:lnTo>
                  <a:lnTo>
                    <a:pt x="497593" y="637989"/>
                  </a:lnTo>
                  <a:lnTo>
                    <a:pt x="533535" y="608784"/>
                  </a:lnTo>
                  <a:lnTo>
                    <a:pt x="565315" y="574560"/>
                  </a:lnTo>
                  <a:lnTo>
                    <a:pt x="592433" y="535854"/>
                  </a:lnTo>
                  <a:lnTo>
                    <a:pt x="614393" y="493202"/>
                  </a:lnTo>
                  <a:lnTo>
                    <a:pt x="630696" y="447142"/>
                  </a:lnTo>
                  <a:lnTo>
                    <a:pt x="640843" y="398209"/>
                  </a:lnTo>
                  <a:lnTo>
                    <a:pt x="644336" y="346942"/>
                  </a:lnTo>
                  <a:lnTo>
                    <a:pt x="640843" y="295672"/>
                  </a:lnTo>
                  <a:lnTo>
                    <a:pt x="630696" y="246738"/>
                  </a:lnTo>
                  <a:lnTo>
                    <a:pt x="614393" y="200677"/>
                  </a:lnTo>
                  <a:lnTo>
                    <a:pt x="592433" y="158025"/>
                  </a:lnTo>
                  <a:lnTo>
                    <a:pt x="565315" y="119320"/>
                  </a:lnTo>
                  <a:lnTo>
                    <a:pt x="533535" y="85096"/>
                  </a:lnTo>
                  <a:lnTo>
                    <a:pt x="497593" y="55892"/>
                  </a:lnTo>
                  <a:lnTo>
                    <a:pt x="457987" y="32244"/>
                  </a:lnTo>
                  <a:lnTo>
                    <a:pt x="415215" y="14688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bk object 33"/>
            <p:cNvSpPr/>
            <p:nvPr/>
          </p:nvSpPr>
          <p:spPr>
            <a:xfrm>
              <a:off x="2763255" y="3286912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4">
                  <a:moveTo>
                    <a:pt x="322168" y="0"/>
                  </a:moveTo>
                  <a:lnTo>
                    <a:pt x="274559" y="3761"/>
                  </a:lnTo>
                  <a:lnTo>
                    <a:pt x="229120" y="14689"/>
                  </a:lnTo>
                  <a:lnTo>
                    <a:pt x="186348" y="32246"/>
                  </a:lnTo>
                  <a:lnTo>
                    <a:pt x="146742" y="55895"/>
                  </a:lnTo>
                  <a:lnTo>
                    <a:pt x="110800" y="85100"/>
                  </a:lnTo>
                  <a:lnTo>
                    <a:pt x="79021" y="119324"/>
                  </a:lnTo>
                  <a:lnTo>
                    <a:pt x="51902" y="158030"/>
                  </a:lnTo>
                  <a:lnTo>
                    <a:pt x="29942" y="200682"/>
                  </a:lnTo>
                  <a:lnTo>
                    <a:pt x="13640" y="246742"/>
                  </a:lnTo>
                  <a:lnTo>
                    <a:pt x="3493" y="295674"/>
                  </a:lnTo>
                  <a:lnTo>
                    <a:pt x="0" y="346942"/>
                  </a:lnTo>
                  <a:lnTo>
                    <a:pt x="3493" y="398212"/>
                  </a:lnTo>
                  <a:lnTo>
                    <a:pt x="13640" y="447146"/>
                  </a:lnTo>
                  <a:lnTo>
                    <a:pt x="29942" y="493207"/>
                  </a:lnTo>
                  <a:lnTo>
                    <a:pt x="51902" y="535858"/>
                  </a:lnTo>
                  <a:lnTo>
                    <a:pt x="79021" y="574564"/>
                  </a:lnTo>
                  <a:lnTo>
                    <a:pt x="110800" y="608787"/>
                  </a:lnTo>
                  <a:lnTo>
                    <a:pt x="146742" y="637991"/>
                  </a:lnTo>
                  <a:lnTo>
                    <a:pt x="186348" y="661639"/>
                  </a:lnTo>
                  <a:lnTo>
                    <a:pt x="229120" y="679195"/>
                  </a:lnTo>
                  <a:lnTo>
                    <a:pt x="274559" y="690123"/>
                  </a:lnTo>
                  <a:lnTo>
                    <a:pt x="322168" y="693884"/>
                  </a:lnTo>
                  <a:lnTo>
                    <a:pt x="369776" y="690123"/>
                  </a:lnTo>
                  <a:lnTo>
                    <a:pt x="415215" y="679195"/>
                  </a:lnTo>
                  <a:lnTo>
                    <a:pt x="457987" y="661639"/>
                  </a:lnTo>
                  <a:lnTo>
                    <a:pt x="497593" y="637991"/>
                  </a:lnTo>
                  <a:lnTo>
                    <a:pt x="533535" y="608787"/>
                  </a:lnTo>
                  <a:lnTo>
                    <a:pt x="565315" y="574564"/>
                  </a:lnTo>
                  <a:lnTo>
                    <a:pt x="592433" y="535858"/>
                  </a:lnTo>
                  <a:lnTo>
                    <a:pt x="614393" y="493207"/>
                  </a:lnTo>
                  <a:lnTo>
                    <a:pt x="630696" y="447146"/>
                  </a:lnTo>
                  <a:lnTo>
                    <a:pt x="640843" y="398212"/>
                  </a:lnTo>
                  <a:lnTo>
                    <a:pt x="644336" y="346942"/>
                  </a:lnTo>
                  <a:lnTo>
                    <a:pt x="640843" y="295674"/>
                  </a:lnTo>
                  <a:lnTo>
                    <a:pt x="630696" y="246742"/>
                  </a:lnTo>
                  <a:lnTo>
                    <a:pt x="614393" y="200682"/>
                  </a:lnTo>
                  <a:lnTo>
                    <a:pt x="592433" y="158030"/>
                  </a:lnTo>
                  <a:lnTo>
                    <a:pt x="565315" y="119324"/>
                  </a:lnTo>
                  <a:lnTo>
                    <a:pt x="533535" y="85100"/>
                  </a:lnTo>
                  <a:lnTo>
                    <a:pt x="497593" y="55895"/>
                  </a:lnTo>
                  <a:lnTo>
                    <a:pt x="457987" y="32246"/>
                  </a:lnTo>
                  <a:lnTo>
                    <a:pt x="415215" y="14689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bk object 34"/>
            <p:cNvSpPr/>
            <p:nvPr/>
          </p:nvSpPr>
          <p:spPr>
            <a:xfrm>
              <a:off x="2757448" y="3661538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4">
                  <a:moveTo>
                    <a:pt x="322168" y="0"/>
                  </a:moveTo>
                  <a:lnTo>
                    <a:pt x="274559" y="3761"/>
                  </a:lnTo>
                  <a:lnTo>
                    <a:pt x="229120" y="14688"/>
                  </a:lnTo>
                  <a:lnTo>
                    <a:pt x="186348" y="32244"/>
                  </a:lnTo>
                  <a:lnTo>
                    <a:pt x="146742" y="55892"/>
                  </a:lnTo>
                  <a:lnTo>
                    <a:pt x="110800" y="85096"/>
                  </a:lnTo>
                  <a:lnTo>
                    <a:pt x="79021" y="119320"/>
                  </a:lnTo>
                  <a:lnTo>
                    <a:pt x="51902" y="158025"/>
                  </a:lnTo>
                  <a:lnTo>
                    <a:pt x="29942" y="200677"/>
                  </a:lnTo>
                  <a:lnTo>
                    <a:pt x="13640" y="246738"/>
                  </a:lnTo>
                  <a:lnTo>
                    <a:pt x="3493" y="295672"/>
                  </a:lnTo>
                  <a:lnTo>
                    <a:pt x="0" y="346942"/>
                  </a:lnTo>
                  <a:lnTo>
                    <a:pt x="3493" y="398209"/>
                  </a:lnTo>
                  <a:lnTo>
                    <a:pt x="13640" y="447142"/>
                  </a:lnTo>
                  <a:lnTo>
                    <a:pt x="29942" y="493202"/>
                  </a:lnTo>
                  <a:lnTo>
                    <a:pt x="51902" y="535854"/>
                  </a:lnTo>
                  <a:lnTo>
                    <a:pt x="79021" y="574560"/>
                  </a:lnTo>
                  <a:lnTo>
                    <a:pt x="110800" y="608784"/>
                  </a:lnTo>
                  <a:lnTo>
                    <a:pt x="146742" y="637989"/>
                  </a:lnTo>
                  <a:lnTo>
                    <a:pt x="186348" y="661638"/>
                  </a:lnTo>
                  <a:lnTo>
                    <a:pt x="229120" y="679195"/>
                  </a:lnTo>
                  <a:lnTo>
                    <a:pt x="274559" y="690122"/>
                  </a:lnTo>
                  <a:lnTo>
                    <a:pt x="322168" y="693884"/>
                  </a:lnTo>
                  <a:lnTo>
                    <a:pt x="369776" y="690122"/>
                  </a:lnTo>
                  <a:lnTo>
                    <a:pt x="415215" y="679195"/>
                  </a:lnTo>
                  <a:lnTo>
                    <a:pt x="457987" y="661638"/>
                  </a:lnTo>
                  <a:lnTo>
                    <a:pt x="497593" y="637989"/>
                  </a:lnTo>
                  <a:lnTo>
                    <a:pt x="533535" y="608784"/>
                  </a:lnTo>
                  <a:lnTo>
                    <a:pt x="565315" y="574560"/>
                  </a:lnTo>
                  <a:lnTo>
                    <a:pt x="592433" y="535854"/>
                  </a:lnTo>
                  <a:lnTo>
                    <a:pt x="614393" y="493202"/>
                  </a:lnTo>
                  <a:lnTo>
                    <a:pt x="630696" y="447142"/>
                  </a:lnTo>
                  <a:lnTo>
                    <a:pt x="640843" y="398209"/>
                  </a:lnTo>
                  <a:lnTo>
                    <a:pt x="644336" y="346942"/>
                  </a:lnTo>
                  <a:lnTo>
                    <a:pt x="640843" y="295672"/>
                  </a:lnTo>
                  <a:lnTo>
                    <a:pt x="630696" y="246738"/>
                  </a:lnTo>
                  <a:lnTo>
                    <a:pt x="614393" y="200677"/>
                  </a:lnTo>
                  <a:lnTo>
                    <a:pt x="592433" y="158025"/>
                  </a:lnTo>
                  <a:lnTo>
                    <a:pt x="565315" y="119320"/>
                  </a:lnTo>
                  <a:lnTo>
                    <a:pt x="533535" y="85096"/>
                  </a:lnTo>
                  <a:lnTo>
                    <a:pt x="497593" y="55892"/>
                  </a:lnTo>
                  <a:lnTo>
                    <a:pt x="457987" y="32244"/>
                  </a:lnTo>
                  <a:lnTo>
                    <a:pt x="415215" y="14688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bk object 35"/>
            <p:cNvSpPr/>
            <p:nvPr/>
          </p:nvSpPr>
          <p:spPr>
            <a:xfrm>
              <a:off x="2763255" y="1426296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5">
                  <a:moveTo>
                    <a:pt x="322168" y="0"/>
                  </a:moveTo>
                  <a:lnTo>
                    <a:pt x="274559" y="3761"/>
                  </a:lnTo>
                  <a:lnTo>
                    <a:pt x="229120" y="14688"/>
                  </a:lnTo>
                  <a:lnTo>
                    <a:pt x="186348" y="32244"/>
                  </a:lnTo>
                  <a:lnTo>
                    <a:pt x="146742" y="55892"/>
                  </a:lnTo>
                  <a:lnTo>
                    <a:pt x="110800" y="85096"/>
                  </a:lnTo>
                  <a:lnTo>
                    <a:pt x="79021" y="119320"/>
                  </a:lnTo>
                  <a:lnTo>
                    <a:pt x="51902" y="158025"/>
                  </a:lnTo>
                  <a:lnTo>
                    <a:pt x="29942" y="200677"/>
                  </a:lnTo>
                  <a:lnTo>
                    <a:pt x="13640" y="246738"/>
                  </a:lnTo>
                  <a:lnTo>
                    <a:pt x="3493" y="295672"/>
                  </a:lnTo>
                  <a:lnTo>
                    <a:pt x="0" y="346942"/>
                  </a:lnTo>
                  <a:lnTo>
                    <a:pt x="3493" y="398209"/>
                  </a:lnTo>
                  <a:lnTo>
                    <a:pt x="13640" y="447142"/>
                  </a:lnTo>
                  <a:lnTo>
                    <a:pt x="29942" y="493202"/>
                  </a:lnTo>
                  <a:lnTo>
                    <a:pt x="51902" y="535854"/>
                  </a:lnTo>
                  <a:lnTo>
                    <a:pt x="79021" y="574560"/>
                  </a:lnTo>
                  <a:lnTo>
                    <a:pt x="110800" y="608784"/>
                  </a:lnTo>
                  <a:lnTo>
                    <a:pt x="146742" y="637989"/>
                  </a:lnTo>
                  <a:lnTo>
                    <a:pt x="186348" y="661638"/>
                  </a:lnTo>
                  <a:lnTo>
                    <a:pt x="229120" y="679195"/>
                  </a:lnTo>
                  <a:lnTo>
                    <a:pt x="274559" y="690122"/>
                  </a:lnTo>
                  <a:lnTo>
                    <a:pt x="322168" y="693884"/>
                  </a:lnTo>
                  <a:lnTo>
                    <a:pt x="369776" y="690122"/>
                  </a:lnTo>
                  <a:lnTo>
                    <a:pt x="415215" y="679195"/>
                  </a:lnTo>
                  <a:lnTo>
                    <a:pt x="457987" y="661638"/>
                  </a:lnTo>
                  <a:lnTo>
                    <a:pt x="497593" y="637989"/>
                  </a:lnTo>
                  <a:lnTo>
                    <a:pt x="533535" y="608784"/>
                  </a:lnTo>
                  <a:lnTo>
                    <a:pt x="565315" y="574560"/>
                  </a:lnTo>
                  <a:lnTo>
                    <a:pt x="592433" y="535854"/>
                  </a:lnTo>
                  <a:lnTo>
                    <a:pt x="614393" y="493202"/>
                  </a:lnTo>
                  <a:lnTo>
                    <a:pt x="630696" y="447142"/>
                  </a:lnTo>
                  <a:lnTo>
                    <a:pt x="640843" y="398209"/>
                  </a:lnTo>
                  <a:lnTo>
                    <a:pt x="644336" y="346942"/>
                  </a:lnTo>
                  <a:lnTo>
                    <a:pt x="640843" y="295672"/>
                  </a:lnTo>
                  <a:lnTo>
                    <a:pt x="630696" y="246738"/>
                  </a:lnTo>
                  <a:lnTo>
                    <a:pt x="614393" y="200677"/>
                  </a:lnTo>
                  <a:lnTo>
                    <a:pt x="592433" y="158025"/>
                  </a:lnTo>
                  <a:lnTo>
                    <a:pt x="565315" y="119320"/>
                  </a:lnTo>
                  <a:lnTo>
                    <a:pt x="533535" y="85096"/>
                  </a:lnTo>
                  <a:lnTo>
                    <a:pt x="497593" y="55892"/>
                  </a:lnTo>
                  <a:lnTo>
                    <a:pt x="457987" y="32244"/>
                  </a:lnTo>
                  <a:lnTo>
                    <a:pt x="415215" y="14688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bk object 36"/>
            <p:cNvSpPr/>
            <p:nvPr/>
          </p:nvSpPr>
          <p:spPr>
            <a:xfrm>
              <a:off x="2763255" y="1057924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5">
                  <a:moveTo>
                    <a:pt x="322168" y="0"/>
                  </a:moveTo>
                  <a:lnTo>
                    <a:pt x="274559" y="3761"/>
                  </a:lnTo>
                  <a:lnTo>
                    <a:pt x="229120" y="14688"/>
                  </a:lnTo>
                  <a:lnTo>
                    <a:pt x="186348" y="32244"/>
                  </a:lnTo>
                  <a:lnTo>
                    <a:pt x="146742" y="55892"/>
                  </a:lnTo>
                  <a:lnTo>
                    <a:pt x="110800" y="85096"/>
                  </a:lnTo>
                  <a:lnTo>
                    <a:pt x="79021" y="119320"/>
                  </a:lnTo>
                  <a:lnTo>
                    <a:pt x="51902" y="158025"/>
                  </a:lnTo>
                  <a:lnTo>
                    <a:pt x="29942" y="200677"/>
                  </a:lnTo>
                  <a:lnTo>
                    <a:pt x="13640" y="246738"/>
                  </a:lnTo>
                  <a:lnTo>
                    <a:pt x="3493" y="295672"/>
                  </a:lnTo>
                  <a:lnTo>
                    <a:pt x="0" y="346942"/>
                  </a:lnTo>
                  <a:lnTo>
                    <a:pt x="3493" y="398209"/>
                  </a:lnTo>
                  <a:lnTo>
                    <a:pt x="13640" y="447142"/>
                  </a:lnTo>
                  <a:lnTo>
                    <a:pt x="29942" y="493202"/>
                  </a:lnTo>
                  <a:lnTo>
                    <a:pt x="51902" y="535854"/>
                  </a:lnTo>
                  <a:lnTo>
                    <a:pt x="79021" y="574560"/>
                  </a:lnTo>
                  <a:lnTo>
                    <a:pt x="110800" y="608784"/>
                  </a:lnTo>
                  <a:lnTo>
                    <a:pt x="146742" y="637989"/>
                  </a:lnTo>
                  <a:lnTo>
                    <a:pt x="186348" y="661638"/>
                  </a:lnTo>
                  <a:lnTo>
                    <a:pt x="229120" y="679195"/>
                  </a:lnTo>
                  <a:lnTo>
                    <a:pt x="274559" y="690122"/>
                  </a:lnTo>
                  <a:lnTo>
                    <a:pt x="322168" y="693884"/>
                  </a:lnTo>
                  <a:lnTo>
                    <a:pt x="369776" y="690122"/>
                  </a:lnTo>
                  <a:lnTo>
                    <a:pt x="415215" y="679195"/>
                  </a:lnTo>
                  <a:lnTo>
                    <a:pt x="457987" y="661638"/>
                  </a:lnTo>
                  <a:lnTo>
                    <a:pt x="497593" y="637989"/>
                  </a:lnTo>
                  <a:lnTo>
                    <a:pt x="533535" y="608784"/>
                  </a:lnTo>
                  <a:lnTo>
                    <a:pt x="565315" y="574560"/>
                  </a:lnTo>
                  <a:lnTo>
                    <a:pt x="592433" y="535854"/>
                  </a:lnTo>
                  <a:lnTo>
                    <a:pt x="614393" y="493202"/>
                  </a:lnTo>
                  <a:lnTo>
                    <a:pt x="630696" y="447142"/>
                  </a:lnTo>
                  <a:lnTo>
                    <a:pt x="640843" y="398209"/>
                  </a:lnTo>
                  <a:lnTo>
                    <a:pt x="644336" y="346942"/>
                  </a:lnTo>
                  <a:lnTo>
                    <a:pt x="640843" y="295672"/>
                  </a:lnTo>
                  <a:lnTo>
                    <a:pt x="630696" y="246738"/>
                  </a:lnTo>
                  <a:lnTo>
                    <a:pt x="614393" y="200677"/>
                  </a:lnTo>
                  <a:lnTo>
                    <a:pt x="592433" y="158025"/>
                  </a:lnTo>
                  <a:lnTo>
                    <a:pt x="565315" y="119320"/>
                  </a:lnTo>
                  <a:lnTo>
                    <a:pt x="533535" y="85096"/>
                  </a:lnTo>
                  <a:lnTo>
                    <a:pt x="497593" y="55892"/>
                  </a:lnTo>
                  <a:lnTo>
                    <a:pt x="457987" y="32244"/>
                  </a:lnTo>
                  <a:lnTo>
                    <a:pt x="415215" y="14688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bk object 37"/>
            <p:cNvSpPr/>
            <p:nvPr/>
          </p:nvSpPr>
          <p:spPr>
            <a:xfrm>
              <a:off x="3090363" y="876335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5">
                  <a:moveTo>
                    <a:pt x="322168" y="0"/>
                  </a:moveTo>
                  <a:lnTo>
                    <a:pt x="274559" y="3761"/>
                  </a:lnTo>
                  <a:lnTo>
                    <a:pt x="229120" y="14689"/>
                  </a:lnTo>
                  <a:lnTo>
                    <a:pt x="186348" y="32246"/>
                  </a:lnTo>
                  <a:lnTo>
                    <a:pt x="146742" y="55895"/>
                  </a:lnTo>
                  <a:lnTo>
                    <a:pt x="110800" y="85100"/>
                  </a:lnTo>
                  <a:lnTo>
                    <a:pt x="79021" y="119324"/>
                  </a:lnTo>
                  <a:lnTo>
                    <a:pt x="51902" y="158030"/>
                  </a:lnTo>
                  <a:lnTo>
                    <a:pt x="29942" y="200682"/>
                  </a:lnTo>
                  <a:lnTo>
                    <a:pt x="13640" y="246742"/>
                  </a:lnTo>
                  <a:lnTo>
                    <a:pt x="3493" y="295674"/>
                  </a:lnTo>
                  <a:lnTo>
                    <a:pt x="0" y="346942"/>
                  </a:lnTo>
                  <a:lnTo>
                    <a:pt x="3493" y="398212"/>
                  </a:lnTo>
                  <a:lnTo>
                    <a:pt x="13640" y="447146"/>
                  </a:lnTo>
                  <a:lnTo>
                    <a:pt x="29942" y="493207"/>
                  </a:lnTo>
                  <a:lnTo>
                    <a:pt x="51902" y="535858"/>
                  </a:lnTo>
                  <a:lnTo>
                    <a:pt x="79021" y="574564"/>
                  </a:lnTo>
                  <a:lnTo>
                    <a:pt x="110800" y="608787"/>
                  </a:lnTo>
                  <a:lnTo>
                    <a:pt x="146742" y="637991"/>
                  </a:lnTo>
                  <a:lnTo>
                    <a:pt x="186348" y="661639"/>
                  </a:lnTo>
                  <a:lnTo>
                    <a:pt x="229120" y="679195"/>
                  </a:lnTo>
                  <a:lnTo>
                    <a:pt x="274559" y="690123"/>
                  </a:lnTo>
                  <a:lnTo>
                    <a:pt x="322168" y="693884"/>
                  </a:lnTo>
                  <a:lnTo>
                    <a:pt x="369776" y="690123"/>
                  </a:lnTo>
                  <a:lnTo>
                    <a:pt x="415215" y="679195"/>
                  </a:lnTo>
                  <a:lnTo>
                    <a:pt x="457987" y="661639"/>
                  </a:lnTo>
                  <a:lnTo>
                    <a:pt x="497593" y="637991"/>
                  </a:lnTo>
                  <a:lnTo>
                    <a:pt x="533535" y="608787"/>
                  </a:lnTo>
                  <a:lnTo>
                    <a:pt x="565315" y="574564"/>
                  </a:lnTo>
                  <a:lnTo>
                    <a:pt x="592433" y="535858"/>
                  </a:lnTo>
                  <a:lnTo>
                    <a:pt x="614393" y="493207"/>
                  </a:lnTo>
                  <a:lnTo>
                    <a:pt x="630696" y="447146"/>
                  </a:lnTo>
                  <a:lnTo>
                    <a:pt x="640843" y="398212"/>
                  </a:lnTo>
                  <a:lnTo>
                    <a:pt x="644336" y="346942"/>
                  </a:lnTo>
                  <a:lnTo>
                    <a:pt x="640843" y="295674"/>
                  </a:lnTo>
                  <a:lnTo>
                    <a:pt x="630696" y="246742"/>
                  </a:lnTo>
                  <a:lnTo>
                    <a:pt x="614393" y="200682"/>
                  </a:lnTo>
                  <a:lnTo>
                    <a:pt x="592433" y="158030"/>
                  </a:lnTo>
                  <a:lnTo>
                    <a:pt x="565315" y="119324"/>
                  </a:lnTo>
                  <a:lnTo>
                    <a:pt x="533535" y="85100"/>
                  </a:lnTo>
                  <a:lnTo>
                    <a:pt x="497593" y="55895"/>
                  </a:lnTo>
                  <a:lnTo>
                    <a:pt x="457987" y="32246"/>
                  </a:lnTo>
                  <a:lnTo>
                    <a:pt x="415215" y="14689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bk object 38"/>
            <p:cNvSpPr/>
            <p:nvPr/>
          </p:nvSpPr>
          <p:spPr>
            <a:xfrm>
              <a:off x="3090363" y="3456817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4">
                  <a:moveTo>
                    <a:pt x="322168" y="0"/>
                  </a:moveTo>
                  <a:lnTo>
                    <a:pt x="274559" y="3761"/>
                  </a:lnTo>
                  <a:lnTo>
                    <a:pt x="229120" y="14689"/>
                  </a:lnTo>
                  <a:lnTo>
                    <a:pt x="186348" y="32246"/>
                  </a:lnTo>
                  <a:lnTo>
                    <a:pt x="146742" y="55895"/>
                  </a:lnTo>
                  <a:lnTo>
                    <a:pt x="110800" y="85100"/>
                  </a:lnTo>
                  <a:lnTo>
                    <a:pt x="79021" y="119324"/>
                  </a:lnTo>
                  <a:lnTo>
                    <a:pt x="51902" y="158030"/>
                  </a:lnTo>
                  <a:lnTo>
                    <a:pt x="29942" y="200682"/>
                  </a:lnTo>
                  <a:lnTo>
                    <a:pt x="13640" y="246742"/>
                  </a:lnTo>
                  <a:lnTo>
                    <a:pt x="3493" y="295674"/>
                  </a:lnTo>
                  <a:lnTo>
                    <a:pt x="0" y="346942"/>
                  </a:lnTo>
                  <a:lnTo>
                    <a:pt x="3493" y="398212"/>
                  </a:lnTo>
                  <a:lnTo>
                    <a:pt x="13640" y="447146"/>
                  </a:lnTo>
                  <a:lnTo>
                    <a:pt x="29942" y="493207"/>
                  </a:lnTo>
                  <a:lnTo>
                    <a:pt x="51902" y="535858"/>
                  </a:lnTo>
                  <a:lnTo>
                    <a:pt x="79021" y="574564"/>
                  </a:lnTo>
                  <a:lnTo>
                    <a:pt x="110800" y="608787"/>
                  </a:lnTo>
                  <a:lnTo>
                    <a:pt x="146742" y="637991"/>
                  </a:lnTo>
                  <a:lnTo>
                    <a:pt x="186348" y="661639"/>
                  </a:lnTo>
                  <a:lnTo>
                    <a:pt x="229120" y="679195"/>
                  </a:lnTo>
                  <a:lnTo>
                    <a:pt x="274559" y="690123"/>
                  </a:lnTo>
                  <a:lnTo>
                    <a:pt x="322168" y="693884"/>
                  </a:lnTo>
                  <a:lnTo>
                    <a:pt x="369776" y="690123"/>
                  </a:lnTo>
                  <a:lnTo>
                    <a:pt x="415215" y="679195"/>
                  </a:lnTo>
                  <a:lnTo>
                    <a:pt x="457987" y="661639"/>
                  </a:lnTo>
                  <a:lnTo>
                    <a:pt x="497593" y="637991"/>
                  </a:lnTo>
                  <a:lnTo>
                    <a:pt x="533535" y="608787"/>
                  </a:lnTo>
                  <a:lnTo>
                    <a:pt x="565315" y="574564"/>
                  </a:lnTo>
                  <a:lnTo>
                    <a:pt x="592433" y="535858"/>
                  </a:lnTo>
                  <a:lnTo>
                    <a:pt x="614393" y="493207"/>
                  </a:lnTo>
                  <a:lnTo>
                    <a:pt x="630696" y="447146"/>
                  </a:lnTo>
                  <a:lnTo>
                    <a:pt x="640843" y="398212"/>
                  </a:lnTo>
                  <a:lnTo>
                    <a:pt x="644336" y="346942"/>
                  </a:lnTo>
                  <a:lnTo>
                    <a:pt x="640843" y="295674"/>
                  </a:lnTo>
                  <a:lnTo>
                    <a:pt x="630696" y="246742"/>
                  </a:lnTo>
                  <a:lnTo>
                    <a:pt x="614393" y="200682"/>
                  </a:lnTo>
                  <a:lnTo>
                    <a:pt x="592433" y="158030"/>
                  </a:lnTo>
                  <a:lnTo>
                    <a:pt x="565315" y="119324"/>
                  </a:lnTo>
                  <a:lnTo>
                    <a:pt x="533535" y="85100"/>
                  </a:lnTo>
                  <a:lnTo>
                    <a:pt x="497593" y="55895"/>
                  </a:lnTo>
                  <a:lnTo>
                    <a:pt x="457987" y="32246"/>
                  </a:lnTo>
                  <a:lnTo>
                    <a:pt x="415215" y="14689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bk object 39"/>
            <p:cNvSpPr/>
            <p:nvPr/>
          </p:nvSpPr>
          <p:spPr>
            <a:xfrm>
              <a:off x="3090363" y="3825457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4">
                  <a:moveTo>
                    <a:pt x="322168" y="0"/>
                  </a:moveTo>
                  <a:lnTo>
                    <a:pt x="274559" y="3761"/>
                  </a:lnTo>
                  <a:lnTo>
                    <a:pt x="229120" y="14689"/>
                  </a:lnTo>
                  <a:lnTo>
                    <a:pt x="186348" y="32246"/>
                  </a:lnTo>
                  <a:lnTo>
                    <a:pt x="146742" y="55895"/>
                  </a:lnTo>
                  <a:lnTo>
                    <a:pt x="110800" y="85100"/>
                  </a:lnTo>
                  <a:lnTo>
                    <a:pt x="79021" y="119324"/>
                  </a:lnTo>
                  <a:lnTo>
                    <a:pt x="51902" y="158030"/>
                  </a:lnTo>
                  <a:lnTo>
                    <a:pt x="29942" y="200682"/>
                  </a:lnTo>
                  <a:lnTo>
                    <a:pt x="13640" y="246742"/>
                  </a:lnTo>
                  <a:lnTo>
                    <a:pt x="3493" y="295674"/>
                  </a:lnTo>
                  <a:lnTo>
                    <a:pt x="0" y="346942"/>
                  </a:lnTo>
                  <a:lnTo>
                    <a:pt x="3493" y="398212"/>
                  </a:lnTo>
                  <a:lnTo>
                    <a:pt x="13640" y="447146"/>
                  </a:lnTo>
                  <a:lnTo>
                    <a:pt x="29942" y="493207"/>
                  </a:lnTo>
                  <a:lnTo>
                    <a:pt x="51902" y="535858"/>
                  </a:lnTo>
                  <a:lnTo>
                    <a:pt x="79021" y="574564"/>
                  </a:lnTo>
                  <a:lnTo>
                    <a:pt x="110800" y="608787"/>
                  </a:lnTo>
                  <a:lnTo>
                    <a:pt x="146742" y="637991"/>
                  </a:lnTo>
                  <a:lnTo>
                    <a:pt x="186348" y="661639"/>
                  </a:lnTo>
                  <a:lnTo>
                    <a:pt x="229120" y="679195"/>
                  </a:lnTo>
                  <a:lnTo>
                    <a:pt x="274559" y="690123"/>
                  </a:lnTo>
                  <a:lnTo>
                    <a:pt x="322168" y="693884"/>
                  </a:lnTo>
                  <a:lnTo>
                    <a:pt x="369776" y="690123"/>
                  </a:lnTo>
                  <a:lnTo>
                    <a:pt x="415215" y="679195"/>
                  </a:lnTo>
                  <a:lnTo>
                    <a:pt x="457987" y="661639"/>
                  </a:lnTo>
                  <a:lnTo>
                    <a:pt x="497593" y="637991"/>
                  </a:lnTo>
                  <a:lnTo>
                    <a:pt x="533535" y="608787"/>
                  </a:lnTo>
                  <a:lnTo>
                    <a:pt x="565315" y="574564"/>
                  </a:lnTo>
                  <a:lnTo>
                    <a:pt x="592433" y="535858"/>
                  </a:lnTo>
                  <a:lnTo>
                    <a:pt x="614393" y="493207"/>
                  </a:lnTo>
                  <a:lnTo>
                    <a:pt x="630696" y="447146"/>
                  </a:lnTo>
                  <a:lnTo>
                    <a:pt x="640843" y="398212"/>
                  </a:lnTo>
                  <a:lnTo>
                    <a:pt x="644336" y="346942"/>
                  </a:lnTo>
                  <a:lnTo>
                    <a:pt x="640843" y="295674"/>
                  </a:lnTo>
                  <a:lnTo>
                    <a:pt x="630696" y="246742"/>
                  </a:lnTo>
                  <a:lnTo>
                    <a:pt x="614393" y="200682"/>
                  </a:lnTo>
                  <a:lnTo>
                    <a:pt x="592433" y="158030"/>
                  </a:lnTo>
                  <a:lnTo>
                    <a:pt x="565315" y="119324"/>
                  </a:lnTo>
                  <a:lnTo>
                    <a:pt x="533535" y="85100"/>
                  </a:lnTo>
                  <a:lnTo>
                    <a:pt x="497593" y="55895"/>
                  </a:lnTo>
                  <a:lnTo>
                    <a:pt x="457987" y="32246"/>
                  </a:lnTo>
                  <a:lnTo>
                    <a:pt x="415215" y="14689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bk object 40"/>
            <p:cNvSpPr/>
            <p:nvPr/>
          </p:nvSpPr>
          <p:spPr>
            <a:xfrm>
              <a:off x="3090363" y="1613616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4">
                  <a:moveTo>
                    <a:pt x="322168" y="0"/>
                  </a:moveTo>
                  <a:lnTo>
                    <a:pt x="274559" y="3761"/>
                  </a:lnTo>
                  <a:lnTo>
                    <a:pt x="229120" y="14689"/>
                  </a:lnTo>
                  <a:lnTo>
                    <a:pt x="186348" y="32246"/>
                  </a:lnTo>
                  <a:lnTo>
                    <a:pt x="146742" y="55895"/>
                  </a:lnTo>
                  <a:lnTo>
                    <a:pt x="110800" y="85100"/>
                  </a:lnTo>
                  <a:lnTo>
                    <a:pt x="79021" y="119324"/>
                  </a:lnTo>
                  <a:lnTo>
                    <a:pt x="51902" y="158030"/>
                  </a:lnTo>
                  <a:lnTo>
                    <a:pt x="29942" y="200682"/>
                  </a:lnTo>
                  <a:lnTo>
                    <a:pt x="13640" y="246742"/>
                  </a:lnTo>
                  <a:lnTo>
                    <a:pt x="3493" y="295674"/>
                  </a:lnTo>
                  <a:lnTo>
                    <a:pt x="0" y="346942"/>
                  </a:lnTo>
                  <a:lnTo>
                    <a:pt x="3493" y="398212"/>
                  </a:lnTo>
                  <a:lnTo>
                    <a:pt x="13640" y="447146"/>
                  </a:lnTo>
                  <a:lnTo>
                    <a:pt x="29942" y="493207"/>
                  </a:lnTo>
                  <a:lnTo>
                    <a:pt x="51902" y="535858"/>
                  </a:lnTo>
                  <a:lnTo>
                    <a:pt x="79021" y="574564"/>
                  </a:lnTo>
                  <a:lnTo>
                    <a:pt x="110800" y="608787"/>
                  </a:lnTo>
                  <a:lnTo>
                    <a:pt x="146742" y="637991"/>
                  </a:lnTo>
                  <a:lnTo>
                    <a:pt x="186348" y="661639"/>
                  </a:lnTo>
                  <a:lnTo>
                    <a:pt x="229120" y="679195"/>
                  </a:lnTo>
                  <a:lnTo>
                    <a:pt x="274559" y="690123"/>
                  </a:lnTo>
                  <a:lnTo>
                    <a:pt x="322168" y="693884"/>
                  </a:lnTo>
                  <a:lnTo>
                    <a:pt x="369776" y="690123"/>
                  </a:lnTo>
                  <a:lnTo>
                    <a:pt x="415215" y="679195"/>
                  </a:lnTo>
                  <a:lnTo>
                    <a:pt x="457987" y="661639"/>
                  </a:lnTo>
                  <a:lnTo>
                    <a:pt x="497593" y="637991"/>
                  </a:lnTo>
                  <a:lnTo>
                    <a:pt x="533535" y="608787"/>
                  </a:lnTo>
                  <a:lnTo>
                    <a:pt x="565315" y="574564"/>
                  </a:lnTo>
                  <a:lnTo>
                    <a:pt x="592433" y="535858"/>
                  </a:lnTo>
                  <a:lnTo>
                    <a:pt x="614393" y="493207"/>
                  </a:lnTo>
                  <a:lnTo>
                    <a:pt x="630696" y="447146"/>
                  </a:lnTo>
                  <a:lnTo>
                    <a:pt x="640843" y="398212"/>
                  </a:lnTo>
                  <a:lnTo>
                    <a:pt x="644336" y="346942"/>
                  </a:lnTo>
                  <a:lnTo>
                    <a:pt x="640843" y="295674"/>
                  </a:lnTo>
                  <a:lnTo>
                    <a:pt x="630696" y="246742"/>
                  </a:lnTo>
                  <a:lnTo>
                    <a:pt x="614393" y="200682"/>
                  </a:lnTo>
                  <a:lnTo>
                    <a:pt x="592433" y="158030"/>
                  </a:lnTo>
                  <a:lnTo>
                    <a:pt x="565315" y="119324"/>
                  </a:lnTo>
                  <a:lnTo>
                    <a:pt x="533535" y="85100"/>
                  </a:lnTo>
                  <a:lnTo>
                    <a:pt x="497593" y="55895"/>
                  </a:lnTo>
                  <a:lnTo>
                    <a:pt x="457987" y="32246"/>
                  </a:lnTo>
                  <a:lnTo>
                    <a:pt x="415215" y="14689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bk object 41"/>
            <p:cNvSpPr/>
            <p:nvPr/>
          </p:nvSpPr>
          <p:spPr>
            <a:xfrm>
              <a:off x="3090363" y="1244976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5">
                  <a:moveTo>
                    <a:pt x="322168" y="0"/>
                  </a:moveTo>
                  <a:lnTo>
                    <a:pt x="274559" y="3761"/>
                  </a:lnTo>
                  <a:lnTo>
                    <a:pt x="229120" y="14689"/>
                  </a:lnTo>
                  <a:lnTo>
                    <a:pt x="186348" y="32246"/>
                  </a:lnTo>
                  <a:lnTo>
                    <a:pt x="146742" y="55895"/>
                  </a:lnTo>
                  <a:lnTo>
                    <a:pt x="110800" y="85100"/>
                  </a:lnTo>
                  <a:lnTo>
                    <a:pt x="79021" y="119324"/>
                  </a:lnTo>
                  <a:lnTo>
                    <a:pt x="51902" y="158030"/>
                  </a:lnTo>
                  <a:lnTo>
                    <a:pt x="29942" y="200682"/>
                  </a:lnTo>
                  <a:lnTo>
                    <a:pt x="13640" y="246742"/>
                  </a:lnTo>
                  <a:lnTo>
                    <a:pt x="3493" y="295674"/>
                  </a:lnTo>
                  <a:lnTo>
                    <a:pt x="0" y="346942"/>
                  </a:lnTo>
                  <a:lnTo>
                    <a:pt x="3493" y="398212"/>
                  </a:lnTo>
                  <a:lnTo>
                    <a:pt x="13640" y="447146"/>
                  </a:lnTo>
                  <a:lnTo>
                    <a:pt x="29942" y="493207"/>
                  </a:lnTo>
                  <a:lnTo>
                    <a:pt x="51902" y="535858"/>
                  </a:lnTo>
                  <a:lnTo>
                    <a:pt x="79021" y="574564"/>
                  </a:lnTo>
                  <a:lnTo>
                    <a:pt x="110800" y="608787"/>
                  </a:lnTo>
                  <a:lnTo>
                    <a:pt x="146742" y="637991"/>
                  </a:lnTo>
                  <a:lnTo>
                    <a:pt x="186348" y="661639"/>
                  </a:lnTo>
                  <a:lnTo>
                    <a:pt x="229120" y="679195"/>
                  </a:lnTo>
                  <a:lnTo>
                    <a:pt x="274559" y="690123"/>
                  </a:lnTo>
                  <a:lnTo>
                    <a:pt x="322168" y="693884"/>
                  </a:lnTo>
                  <a:lnTo>
                    <a:pt x="369776" y="690123"/>
                  </a:lnTo>
                  <a:lnTo>
                    <a:pt x="415215" y="679195"/>
                  </a:lnTo>
                  <a:lnTo>
                    <a:pt x="457987" y="661639"/>
                  </a:lnTo>
                  <a:lnTo>
                    <a:pt x="497593" y="637991"/>
                  </a:lnTo>
                  <a:lnTo>
                    <a:pt x="533535" y="608787"/>
                  </a:lnTo>
                  <a:lnTo>
                    <a:pt x="565315" y="574564"/>
                  </a:lnTo>
                  <a:lnTo>
                    <a:pt x="592433" y="535858"/>
                  </a:lnTo>
                  <a:lnTo>
                    <a:pt x="614393" y="493207"/>
                  </a:lnTo>
                  <a:lnTo>
                    <a:pt x="630696" y="447146"/>
                  </a:lnTo>
                  <a:lnTo>
                    <a:pt x="640843" y="398212"/>
                  </a:lnTo>
                  <a:lnTo>
                    <a:pt x="644336" y="346942"/>
                  </a:lnTo>
                  <a:lnTo>
                    <a:pt x="640843" y="295674"/>
                  </a:lnTo>
                  <a:lnTo>
                    <a:pt x="630696" y="246742"/>
                  </a:lnTo>
                  <a:lnTo>
                    <a:pt x="614393" y="200682"/>
                  </a:lnTo>
                  <a:lnTo>
                    <a:pt x="592433" y="158030"/>
                  </a:lnTo>
                  <a:lnTo>
                    <a:pt x="565315" y="119324"/>
                  </a:lnTo>
                  <a:lnTo>
                    <a:pt x="533535" y="85100"/>
                  </a:lnTo>
                  <a:lnTo>
                    <a:pt x="497593" y="55895"/>
                  </a:lnTo>
                  <a:lnTo>
                    <a:pt x="457987" y="32246"/>
                  </a:lnTo>
                  <a:lnTo>
                    <a:pt x="415215" y="14689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bk object 42"/>
            <p:cNvSpPr/>
            <p:nvPr/>
          </p:nvSpPr>
          <p:spPr>
            <a:xfrm>
              <a:off x="3405858" y="1058642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5">
                  <a:moveTo>
                    <a:pt x="322168" y="0"/>
                  </a:moveTo>
                  <a:lnTo>
                    <a:pt x="274562" y="3761"/>
                  </a:lnTo>
                  <a:lnTo>
                    <a:pt x="229124" y="14688"/>
                  </a:lnTo>
                  <a:lnTo>
                    <a:pt x="186353" y="32244"/>
                  </a:lnTo>
                  <a:lnTo>
                    <a:pt x="146747" y="55892"/>
                  </a:lnTo>
                  <a:lnTo>
                    <a:pt x="110805" y="85096"/>
                  </a:lnTo>
                  <a:lnTo>
                    <a:pt x="79024" y="119318"/>
                  </a:lnTo>
                  <a:lnTo>
                    <a:pt x="51905" y="158023"/>
                  </a:lnTo>
                  <a:lnTo>
                    <a:pt x="29944" y="200673"/>
                  </a:lnTo>
                  <a:lnTo>
                    <a:pt x="13640" y="246732"/>
                  </a:lnTo>
                  <a:lnTo>
                    <a:pt x="3493" y="295664"/>
                  </a:lnTo>
                  <a:lnTo>
                    <a:pt x="0" y="346931"/>
                  </a:lnTo>
                  <a:lnTo>
                    <a:pt x="3493" y="398201"/>
                  </a:lnTo>
                  <a:lnTo>
                    <a:pt x="13640" y="447135"/>
                  </a:lnTo>
                  <a:lnTo>
                    <a:pt x="29944" y="493196"/>
                  </a:lnTo>
                  <a:lnTo>
                    <a:pt x="51905" y="535848"/>
                  </a:lnTo>
                  <a:lnTo>
                    <a:pt x="79024" y="574554"/>
                  </a:lnTo>
                  <a:lnTo>
                    <a:pt x="110805" y="608777"/>
                  </a:lnTo>
                  <a:lnTo>
                    <a:pt x="146747" y="637981"/>
                  </a:lnTo>
                  <a:lnTo>
                    <a:pt x="186353" y="661629"/>
                  </a:lnTo>
                  <a:lnTo>
                    <a:pt x="229124" y="679185"/>
                  </a:lnTo>
                  <a:lnTo>
                    <a:pt x="274562" y="690112"/>
                  </a:lnTo>
                  <a:lnTo>
                    <a:pt x="322168" y="693874"/>
                  </a:lnTo>
                  <a:lnTo>
                    <a:pt x="369774" y="690112"/>
                  </a:lnTo>
                  <a:lnTo>
                    <a:pt x="415211" y="679185"/>
                  </a:lnTo>
                  <a:lnTo>
                    <a:pt x="457983" y="661629"/>
                  </a:lnTo>
                  <a:lnTo>
                    <a:pt x="497588" y="637981"/>
                  </a:lnTo>
                  <a:lnTo>
                    <a:pt x="533531" y="608777"/>
                  </a:lnTo>
                  <a:lnTo>
                    <a:pt x="565311" y="574554"/>
                  </a:lnTo>
                  <a:lnTo>
                    <a:pt x="592431" y="535848"/>
                  </a:lnTo>
                  <a:lnTo>
                    <a:pt x="614392" y="493196"/>
                  </a:lnTo>
                  <a:lnTo>
                    <a:pt x="630695" y="447135"/>
                  </a:lnTo>
                  <a:lnTo>
                    <a:pt x="640843" y="398201"/>
                  </a:lnTo>
                  <a:lnTo>
                    <a:pt x="644336" y="346931"/>
                  </a:lnTo>
                  <a:lnTo>
                    <a:pt x="640843" y="295664"/>
                  </a:lnTo>
                  <a:lnTo>
                    <a:pt x="630695" y="246732"/>
                  </a:lnTo>
                  <a:lnTo>
                    <a:pt x="614392" y="200673"/>
                  </a:lnTo>
                  <a:lnTo>
                    <a:pt x="592431" y="158023"/>
                  </a:lnTo>
                  <a:lnTo>
                    <a:pt x="565311" y="119318"/>
                  </a:lnTo>
                  <a:lnTo>
                    <a:pt x="533531" y="85096"/>
                  </a:lnTo>
                  <a:lnTo>
                    <a:pt x="497588" y="55892"/>
                  </a:lnTo>
                  <a:lnTo>
                    <a:pt x="457983" y="32244"/>
                  </a:lnTo>
                  <a:lnTo>
                    <a:pt x="415211" y="14688"/>
                  </a:lnTo>
                  <a:lnTo>
                    <a:pt x="369774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bk object 43"/>
            <p:cNvSpPr/>
            <p:nvPr/>
          </p:nvSpPr>
          <p:spPr>
            <a:xfrm>
              <a:off x="3405858" y="3292999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4">
                  <a:moveTo>
                    <a:pt x="322168" y="0"/>
                  </a:moveTo>
                  <a:lnTo>
                    <a:pt x="274559" y="3761"/>
                  </a:lnTo>
                  <a:lnTo>
                    <a:pt x="229120" y="14689"/>
                  </a:lnTo>
                  <a:lnTo>
                    <a:pt x="186348" y="32246"/>
                  </a:lnTo>
                  <a:lnTo>
                    <a:pt x="146742" y="55895"/>
                  </a:lnTo>
                  <a:lnTo>
                    <a:pt x="110800" y="85100"/>
                  </a:lnTo>
                  <a:lnTo>
                    <a:pt x="79021" y="119324"/>
                  </a:lnTo>
                  <a:lnTo>
                    <a:pt x="51902" y="158030"/>
                  </a:lnTo>
                  <a:lnTo>
                    <a:pt x="29942" y="200682"/>
                  </a:lnTo>
                  <a:lnTo>
                    <a:pt x="13640" y="246742"/>
                  </a:lnTo>
                  <a:lnTo>
                    <a:pt x="3493" y="295674"/>
                  </a:lnTo>
                  <a:lnTo>
                    <a:pt x="0" y="346942"/>
                  </a:lnTo>
                  <a:lnTo>
                    <a:pt x="3493" y="398212"/>
                  </a:lnTo>
                  <a:lnTo>
                    <a:pt x="13640" y="447146"/>
                  </a:lnTo>
                  <a:lnTo>
                    <a:pt x="29942" y="493207"/>
                  </a:lnTo>
                  <a:lnTo>
                    <a:pt x="51902" y="535858"/>
                  </a:lnTo>
                  <a:lnTo>
                    <a:pt x="79021" y="574564"/>
                  </a:lnTo>
                  <a:lnTo>
                    <a:pt x="110800" y="608787"/>
                  </a:lnTo>
                  <a:lnTo>
                    <a:pt x="146742" y="637991"/>
                  </a:lnTo>
                  <a:lnTo>
                    <a:pt x="186348" y="661639"/>
                  </a:lnTo>
                  <a:lnTo>
                    <a:pt x="229120" y="679195"/>
                  </a:lnTo>
                  <a:lnTo>
                    <a:pt x="274559" y="690123"/>
                  </a:lnTo>
                  <a:lnTo>
                    <a:pt x="322168" y="693884"/>
                  </a:lnTo>
                  <a:lnTo>
                    <a:pt x="369776" y="690123"/>
                  </a:lnTo>
                  <a:lnTo>
                    <a:pt x="415215" y="679195"/>
                  </a:lnTo>
                  <a:lnTo>
                    <a:pt x="457987" y="661639"/>
                  </a:lnTo>
                  <a:lnTo>
                    <a:pt x="497593" y="637991"/>
                  </a:lnTo>
                  <a:lnTo>
                    <a:pt x="533535" y="608787"/>
                  </a:lnTo>
                  <a:lnTo>
                    <a:pt x="565315" y="574564"/>
                  </a:lnTo>
                  <a:lnTo>
                    <a:pt x="592433" y="535858"/>
                  </a:lnTo>
                  <a:lnTo>
                    <a:pt x="614393" y="493207"/>
                  </a:lnTo>
                  <a:lnTo>
                    <a:pt x="630696" y="447146"/>
                  </a:lnTo>
                  <a:lnTo>
                    <a:pt x="640843" y="398212"/>
                  </a:lnTo>
                  <a:lnTo>
                    <a:pt x="644336" y="346942"/>
                  </a:lnTo>
                  <a:lnTo>
                    <a:pt x="640843" y="295674"/>
                  </a:lnTo>
                  <a:lnTo>
                    <a:pt x="630696" y="246742"/>
                  </a:lnTo>
                  <a:lnTo>
                    <a:pt x="614393" y="200682"/>
                  </a:lnTo>
                  <a:lnTo>
                    <a:pt x="592433" y="158030"/>
                  </a:lnTo>
                  <a:lnTo>
                    <a:pt x="565315" y="119324"/>
                  </a:lnTo>
                  <a:lnTo>
                    <a:pt x="533535" y="85100"/>
                  </a:lnTo>
                  <a:lnTo>
                    <a:pt x="497593" y="55895"/>
                  </a:lnTo>
                  <a:lnTo>
                    <a:pt x="457987" y="32246"/>
                  </a:lnTo>
                  <a:lnTo>
                    <a:pt x="415215" y="14689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bk object 44"/>
            <p:cNvSpPr/>
            <p:nvPr/>
          </p:nvSpPr>
          <p:spPr>
            <a:xfrm>
              <a:off x="3405858" y="3665391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4">
                  <a:moveTo>
                    <a:pt x="322168" y="0"/>
                  </a:moveTo>
                  <a:lnTo>
                    <a:pt x="274559" y="3761"/>
                  </a:lnTo>
                  <a:lnTo>
                    <a:pt x="229120" y="14689"/>
                  </a:lnTo>
                  <a:lnTo>
                    <a:pt x="186348" y="32246"/>
                  </a:lnTo>
                  <a:lnTo>
                    <a:pt x="146742" y="55895"/>
                  </a:lnTo>
                  <a:lnTo>
                    <a:pt x="110800" y="85100"/>
                  </a:lnTo>
                  <a:lnTo>
                    <a:pt x="79021" y="119324"/>
                  </a:lnTo>
                  <a:lnTo>
                    <a:pt x="51902" y="158030"/>
                  </a:lnTo>
                  <a:lnTo>
                    <a:pt x="29942" y="200682"/>
                  </a:lnTo>
                  <a:lnTo>
                    <a:pt x="13640" y="246742"/>
                  </a:lnTo>
                  <a:lnTo>
                    <a:pt x="3493" y="295674"/>
                  </a:lnTo>
                  <a:lnTo>
                    <a:pt x="0" y="346942"/>
                  </a:lnTo>
                  <a:lnTo>
                    <a:pt x="3493" y="398212"/>
                  </a:lnTo>
                  <a:lnTo>
                    <a:pt x="13640" y="447146"/>
                  </a:lnTo>
                  <a:lnTo>
                    <a:pt x="29942" y="493207"/>
                  </a:lnTo>
                  <a:lnTo>
                    <a:pt x="51902" y="535858"/>
                  </a:lnTo>
                  <a:lnTo>
                    <a:pt x="79021" y="574564"/>
                  </a:lnTo>
                  <a:lnTo>
                    <a:pt x="110800" y="608787"/>
                  </a:lnTo>
                  <a:lnTo>
                    <a:pt x="146742" y="637991"/>
                  </a:lnTo>
                  <a:lnTo>
                    <a:pt x="186348" y="661639"/>
                  </a:lnTo>
                  <a:lnTo>
                    <a:pt x="229120" y="679195"/>
                  </a:lnTo>
                  <a:lnTo>
                    <a:pt x="274559" y="690123"/>
                  </a:lnTo>
                  <a:lnTo>
                    <a:pt x="322168" y="693884"/>
                  </a:lnTo>
                  <a:lnTo>
                    <a:pt x="369776" y="690123"/>
                  </a:lnTo>
                  <a:lnTo>
                    <a:pt x="415215" y="679195"/>
                  </a:lnTo>
                  <a:lnTo>
                    <a:pt x="457987" y="661639"/>
                  </a:lnTo>
                  <a:lnTo>
                    <a:pt x="497593" y="637991"/>
                  </a:lnTo>
                  <a:lnTo>
                    <a:pt x="533535" y="608787"/>
                  </a:lnTo>
                  <a:lnTo>
                    <a:pt x="565315" y="574564"/>
                  </a:lnTo>
                  <a:lnTo>
                    <a:pt x="592433" y="535858"/>
                  </a:lnTo>
                  <a:lnTo>
                    <a:pt x="614393" y="493207"/>
                  </a:lnTo>
                  <a:lnTo>
                    <a:pt x="630696" y="447146"/>
                  </a:lnTo>
                  <a:lnTo>
                    <a:pt x="640843" y="398212"/>
                  </a:lnTo>
                  <a:lnTo>
                    <a:pt x="644336" y="346942"/>
                  </a:lnTo>
                  <a:lnTo>
                    <a:pt x="640843" y="295674"/>
                  </a:lnTo>
                  <a:lnTo>
                    <a:pt x="630696" y="246742"/>
                  </a:lnTo>
                  <a:lnTo>
                    <a:pt x="614393" y="200682"/>
                  </a:lnTo>
                  <a:lnTo>
                    <a:pt x="592433" y="158030"/>
                  </a:lnTo>
                  <a:lnTo>
                    <a:pt x="565315" y="119324"/>
                  </a:lnTo>
                  <a:lnTo>
                    <a:pt x="533535" y="85100"/>
                  </a:lnTo>
                  <a:lnTo>
                    <a:pt x="497593" y="55895"/>
                  </a:lnTo>
                  <a:lnTo>
                    <a:pt x="457987" y="32246"/>
                  </a:lnTo>
                  <a:lnTo>
                    <a:pt x="415215" y="14689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bk object 45"/>
            <p:cNvSpPr/>
            <p:nvPr/>
          </p:nvSpPr>
          <p:spPr>
            <a:xfrm>
              <a:off x="3405858" y="1803426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4">
                  <a:moveTo>
                    <a:pt x="322168" y="0"/>
                  </a:moveTo>
                  <a:lnTo>
                    <a:pt x="274559" y="3761"/>
                  </a:lnTo>
                  <a:lnTo>
                    <a:pt x="229120" y="14689"/>
                  </a:lnTo>
                  <a:lnTo>
                    <a:pt x="186348" y="32246"/>
                  </a:lnTo>
                  <a:lnTo>
                    <a:pt x="146742" y="55895"/>
                  </a:lnTo>
                  <a:lnTo>
                    <a:pt x="110800" y="85100"/>
                  </a:lnTo>
                  <a:lnTo>
                    <a:pt x="79021" y="119324"/>
                  </a:lnTo>
                  <a:lnTo>
                    <a:pt x="51902" y="158030"/>
                  </a:lnTo>
                  <a:lnTo>
                    <a:pt x="29942" y="200682"/>
                  </a:lnTo>
                  <a:lnTo>
                    <a:pt x="13640" y="246742"/>
                  </a:lnTo>
                  <a:lnTo>
                    <a:pt x="3493" y="295674"/>
                  </a:lnTo>
                  <a:lnTo>
                    <a:pt x="0" y="346942"/>
                  </a:lnTo>
                  <a:lnTo>
                    <a:pt x="3493" y="398212"/>
                  </a:lnTo>
                  <a:lnTo>
                    <a:pt x="13640" y="447146"/>
                  </a:lnTo>
                  <a:lnTo>
                    <a:pt x="29942" y="493207"/>
                  </a:lnTo>
                  <a:lnTo>
                    <a:pt x="51902" y="535858"/>
                  </a:lnTo>
                  <a:lnTo>
                    <a:pt x="79021" y="574564"/>
                  </a:lnTo>
                  <a:lnTo>
                    <a:pt x="110800" y="608787"/>
                  </a:lnTo>
                  <a:lnTo>
                    <a:pt x="146742" y="637991"/>
                  </a:lnTo>
                  <a:lnTo>
                    <a:pt x="186348" y="661639"/>
                  </a:lnTo>
                  <a:lnTo>
                    <a:pt x="229120" y="679195"/>
                  </a:lnTo>
                  <a:lnTo>
                    <a:pt x="274559" y="690123"/>
                  </a:lnTo>
                  <a:lnTo>
                    <a:pt x="322168" y="693884"/>
                  </a:lnTo>
                  <a:lnTo>
                    <a:pt x="369776" y="690123"/>
                  </a:lnTo>
                  <a:lnTo>
                    <a:pt x="415215" y="679195"/>
                  </a:lnTo>
                  <a:lnTo>
                    <a:pt x="457987" y="661639"/>
                  </a:lnTo>
                  <a:lnTo>
                    <a:pt x="497593" y="637991"/>
                  </a:lnTo>
                  <a:lnTo>
                    <a:pt x="533535" y="608787"/>
                  </a:lnTo>
                  <a:lnTo>
                    <a:pt x="565315" y="574564"/>
                  </a:lnTo>
                  <a:lnTo>
                    <a:pt x="592433" y="535858"/>
                  </a:lnTo>
                  <a:lnTo>
                    <a:pt x="614393" y="493207"/>
                  </a:lnTo>
                  <a:lnTo>
                    <a:pt x="630696" y="447146"/>
                  </a:lnTo>
                  <a:lnTo>
                    <a:pt x="640843" y="398212"/>
                  </a:lnTo>
                  <a:lnTo>
                    <a:pt x="644336" y="346942"/>
                  </a:lnTo>
                  <a:lnTo>
                    <a:pt x="640843" y="295674"/>
                  </a:lnTo>
                  <a:lnTo>
                    <a:pt x="630696" y="246742"/>
                  </a:lnTo>
                  <a:lnTo>
                    <a:pt x="614393" y="200682"/>
                  </a:lnTo>
                  <a:lnTo>
                    <a:pt x="592433" y="158030"/>
                  </a:lnTo>
                  <a:lnTo>
                    <a:pt x="565315" y="119324"/>
                  </a:lnTo>
                  <a:lnTo>
                    <a:pt x="533535" y="85100"/>
                  </a:lnTo>
                  <a:lnTo>
                    <a:pt x="497593" y="55895"/>
                  </a:lnTo>
                  <a:lnTo>
                    <a:pt x="457987" y="32246"/>
                  </a:lnTo>
                  <a:lnTo>
                    <a:pt x="415215" y="14689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bk object 46"/>
            <p:cNvSpPr/>
            <p:nvPr/>
          </p:nvSpPr>
          <p:spPr>
            <a:xfrm>
              <a:off x="3405858" y="1431034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5">
                  <a:moveTo>
                    <a:pt x="322168" y="0"/>
                  </a:moveTo>
                  <a:lnTo>
                    <a:pt x="274559" y="3761"/>
                  </a:lnTo>
                  <a:lnTo>
                    <a:pt x="229120" y="14688"/>
                  </a:lnTo>
                  <a:lnTo>
                    <a:pt x="186348" y="32244"/>
                  </a:lnTo>
                  <a:lnTo>
                    <a:pt x="146742" y="55892"/>
                  </a:lnTo>
                  <a:lnTo>
                    <a:pt x="110800" y="85096"/>
                  </a:lnTo>
                  <a:lnTo>
                    <a:pt x="79021" y="119320"/>
                  </a:lnTo>
                  <a:lnTo>
                    <a:pt x="51902" y="158025"/>
                  </a:lnTo>
                  <a:lnTo>
                    <a:pt x="29942" y="200677"/>
                  </a:lnTo>
                  <a:lnTo>
                    <a:pt x="13640" y="246738"/>
                  </a:lnTo>
                  <a:lnTo>
                    <a:pt x="3493" y="295672"/>
                  </a:lnTo>
                  <a:lnTo>
                    <a:pt x="0" y="346942"/>
                  </a:lnTo>
                  <a:lnTo>
                    <a:pt x="3493" y="398209"/>
                  </a:lnTo>
                  <a:lnTo>
                    <a:pt x="13640" y="447142"/>
                  </a:lnTo>
                  <a:lnTo>
                    <a:pt x="29942" y="493202"/>
                  </a:lnTo>
                  <a:lnTo>
                    <a:pt x="51902" y="535854"/>
                  </a:lnTo>
                  <a:lnTo>
                    <a:pt x="79021" y="574560"/>
                  </a:lnTo>
                  <a:lnTo>
                    <a:pt x="110800" y="608784"/>
                  </a:lnTo>
                  <a:lnTo>
                    <a:pt x="146742" y="637989"/>
                  </a:lnTo>
                  <a:lnTo>
                    <a:pt x="186348" y="661638"/>
                  </a:lnTo>
                  <a:lnTo>
                    <a:pt x="229120" y="679195"/>
                  </a:lnTo>
                  <a:lnTo>
                    <a:pt x="274559" y="690122"/>
                  </a:lnTo>
                  <a:lnTo>
                    <a:pt x="322168" y="693884"/>
                  </a:lnTo>
                  <a:lnTo>
                    <a:pt x="369776" y="690122"/>
                  </a:lnTo>
                  <a:lnTo>
                    <a:pt x="415215" y="679195"/>
                  </a:lnTo>
                  <a:lnTo>
                    <a:pt x="457987" y="661638"/>
                  </a:lnTo>
                  <a:lnTo>
                    <a:pt x="497593" y="637989"/>
                  </a:lnTo>
                  <a:lnTo>
                    <a:pt x="533535" y="608784"/>
                  </a:lnTo>
                  <a:lnTo>
                    <a:pt x="565315" y="574560"/>
                  </a:lnTo>
                  <a:lnTo>
                    <a:pt x="592433" y="535854"/>
                  </a:lnTo>
                  <a:lnTo>
                    <a:pt x="614393" y="493202"/>
                  </a:lnTo>
                  <a:lnTo>
                    <a:pt x="630696" y="447142"/>
                  </a:lnTo>
                  <a:lnTo>
                    <a:pt x="640843" y="398209"/>
                  </a:lnTo>
                  <a:lnTo>
                    <a:pt x="644336" y="346942"/>
                  </a:lnTo>
                  <a:lnTo>
                    <a:pt x="640843" y="295672"/>
                  </a:lnTo>
                  <a:lnTo>
                    <a:pt x="630696" y="246738"/>
                  </a:lnTo>
                  <a:lnTo>
                    <a:pt x="614393" y="200677"/>
                  </a:lnTo>
                  <a:lnTo>
                    <a:pt x="592433" y="158025"/>
                  </a:lnTo>
                  <a:lnTo>
                    <a:pt x="565315" y="119320"/>
                  </a:lnTo>
                  <a:lnTo>
                    <a:pt x="533535" y="85096"/>
                  </a:lnTo>
                  <a:lnTo>
                    <a:pt x="497593" y="55892"/>
                  </a:lnTo>
                  <a:lnTo>
                    <a:pt x="457987" y="32244"/>
                  </a:lnTo>
                  <a:lnTo>
                    <a:pt x="415215" y="14688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bk object 47"/>
            <p:cNvSpPr/>
            <p:nvPr/>
          </p:nvSpPr>
          <p:spPr>
            <a:xfrm>
              <a:off x="2103724" y="4047676"/>
              <a:ext cx="216792" cy="233341"/>
            </a:xfrm>
            <a:custGeom>
              <a:avLst/>
              <a:gdLst/>
              <a:ahLst/>
              <a:cxnLst/>
              <a:rect l="l" t="t" r="r" b="b"/>
              <a:pathLst>
                <a:path w="582295" h="626745">
                  <a:moveTo>
                    <a:pt x="290975" y="0"/>
                  </a:moveTo>
                  <a:lnTo>
                    <a:pt x="243778" y="4101"/>
                  </a:lnTo>
                  <a:lnTo>
                    <a:pt x="199006" y="15974"/>
                  </a:lnTo>
                  <a:lnTo>
                    <a:pt x="157257" y="34974"/>
                  </a:lnTo>
                  <a:lnTo>
                    <a:pt x="119131" y="60457"/>
                  </a:lnTo>
                  <a:lnTo>
                    <a:pt x="85226" y="91776"/>
                  </a:lnTo>
                  <a:lnTo>
                    <a:pt x="56142" y="128286"/>
                  </a:lnTo>
                  <a:lnTo>
                    <a:pt x="32479" y="169343"/>
                  </a:lnTo>
                  <a:lnTo>
                    <a:pt x="14834" y="214301"/>
                  </a:lnTo>
                  <a:lnTo>
                    <a:pt x="3808" y="262515"/>
                  </a:lnTo>
                  <a:lnTo>
                    <a:pt x="0" y="313341"/>
                  </a:lnTo>
                  <a:lnTo>
                    <a:pt x="3808" y="364169"/>
                  </a:lnTo>
                  <a:lnTo>
                    <a:pt x="14834" y="412385"/>
                  </a:lnTo>
                  <a:lnTo>
                    <a:pt x="32479" y="457345"/>
                  </a:lnTo>
                  <a:lnTo>
                    <a:pt x="56142" y="498404"/>
                  </a:lnTo>
                  <a:lnTo>
                    <a:pt x="85226" y="534915"/>
                  </a:lnTo>
                  <a:lnTo>
                    <a:pt x="119131" y="566235"/>
                  </a:lnTo>
                  <a:lnTo>
                    <a:pt x="157257" y="591717"/>
                  </a:lnTo>
                  <a:lnTo>
                    <a:pt x="199006" y="610718"/>
                  </a:lnTo>
                  <a:lnTo>
                    <a:pt x="243778" y="622591"/>
                  </a:lnTo>
                  <a:lnTo>
                    <a:pt x="290975" y="626692"/>
                  </a:lnTo>
                  <a:lnTo>
                    <a:pt x="338172" y="622591"/>
                  </a:lnTo>
                  <a:lnTo>
                    <a:pt x="382944" y="610718"/>
                  </a:lnTo>
                  <a:lnTo>
                    <a:pt x="424693" y="591717"/>
                  </a:lnTo>
                  <a:lnTo>
                    <a:pt x="462819" y="566235"/>
                  </a:lnTo>
                  <a:lnTo>
                    <a:pt x="496724" y="534915"/>
                  </a:lnTo>
                  <a:lnTo>
                    <a:pt x="525808" y="498404"/>
                  </a:lnTo>
                  <a:lnTo>
                    <a:pt x="549471" y="457345"/>
                  </a:lnTo>
                  <a:lnTo>
                    <a:pt x="567116" y="412385"/>
                  </a:lnTo>
                  <a:lnTo>
                    <a:pt x="578142" y="364169"/>
                  </a:lnTo>
                  <a:lnTo>
                    <a:pt x="581950" y="313341"/>
                  </a:lnTo>
                  <a:lnTo>
                    <a:pt x="578142" y="262515"/>
                  </a:lnTo>
                  <a:lnTo>
                    <a:pt x="567116" y="214301"/>
                  </a:lnTo>
                  <a:lnTo>
                    <a:pt x="549471" y="169343"/>
                  </a:lnTo>
                  <a:lnTo>
                    <a:pt x="525808" y="128286"/>
                  </a:lnTo>
                  <a:lnTo>
                    <a:pt x="496724" y="91776"/>
                  </a:lnTo>
                  <a:lnTo>
                    <a:pt x="462819" y="60457"/>
                  </a:lnTo>
                  <a:lnTo>
                    <a:pt x="424693" y="34974"/>
                  </a:lnTo>
                  <a:lnTo>
                    <a:pt x="382944" y="15974"/>
                  </a:lnTo>
                  <a:lnTo>
                    <a:pt x="338172" y="4101"/>
                  </a:lnTo>
                  <a:lnTo>
                    <a:pt x="290975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bk object 48"/>
            <p:cNvSpPr/>
            <p:nvPr/>
          </p:nvSpPr>
          <p:spPr>
            <a:xfrm>
              <a:off x="2103724" y="1065484"/>
              <a:ext cx="216792" cy="233341"/>
            </a:xfrm>
            <a:custGeom>
              <a:avLst/>
              <a:gdLst/>
              <a:ahLst/>
              <a:cxnLst/>
              <a:rect l="l" t="t" r="r" b="b"/>
              <a:pathLst>
                <a:path w="582295" h="626744">
                  <a:moveTo>
                    <a:pt x="290975" y="0"/>
                  </a:moveTo>
                  <a:lnTo>
                    <a:pt x="243778" y="4101"/>
                  </a:lnTo>
                  <a:lnTo>
                    <a:pt x="199006" y="15974"/>
                  </a:lnTo>
                  <a:lnTo>
                    <a:pt x="157257" y="34975"/>
                  </a:lnTo>
                  <a:lnTo>
                    <a:pt x="119131" y="60457"/>
                  </a:lnTo>
                  <a:lnTo>
                    <a:pt x="85226" y="91777"/>
                  </a:lnTo>
                  <a:lnTo>
                    <a:pt x="56142" y="128288"/>
                  </a:lnTo>
                  <a:lnTo>
                    <a:pt x="32479" y="169347"/>
                  </a:lnTo>
                  <a:lnTo>
                    <a:pt x="14834" y="214307"/>
                  </a:lnTo>
                  <a:lnTo>
                    <a:pt x="3808" y="262523"/>
                  </a:lnTo>
                  <a:lnTo>
                    <a:pt x="0" y="313351"/>
                  </a:lnTo>
                  <a:lnTo>
                    <a:pt x="3808" y="364176"/>
                  </a:lnTo>
                  <a:lnTo>
                    <a:pt x="14834" y="412391"/>
                  </a:lnTo>
                  <a:lnTo>
                    <a:pt x="32479" y="457349"/>
                  </a:lnTo>
                  <a:lnTo>
                    <a:pt x="56142" y="498406"/>
                  </a:lnTo>
                  <a:lnTo>
                    <a:pt x="85226" y="534916"/>
                  </a:lnTo>
                  <a:lnTo>
                    <a:pt x="119131" y="566235"/>
                  </a:lnTo>
                  <a:lnTo>
                    <a:pt x="157257" y="591718"/>
                  </a:lnTo>
                  <a:lnTo>
                    <a:pt x="199006" y="610718"/>
                  </a:lnTo>
                  <a:lnTo>
                    <a:pt x="243778" y="622591"/>
                  </a:lnTo>
                  <a:lnTo>
                    <a:pt x="290975" y="626692"/>
                  </a:lnTo>
                  <a:lnTo>
                    <a:pt x="338172" y="622591"/>
                  </a:lnTo>
                  <a:lnTo>
                    <a:pt x="382944" y="610718"/>
                  </a:lnTo>
                  <a:lnTo>
                    <a:pt x="424693" y="591718"/>
                  </a:lnTo>
                  <a:lnTo>
                    <a:pt x="462819" y="566235"/>
                  </a:lnTo>
                  <a:lnTo>
                    <a:pt x="496724" y="534916"/>
                  </a:lnTo>
                  <a:lnTo>
                    <a:pt x="525808" y="498406"/>
                  </a:lnTo>
                  <a:lnTo>
                    <a:pt x="549471" y="457349"/>
                  </a:lnTo>
                  <a:lnTo>
                    <a:pt x="567116" y="412391"/>
                  </a:lnTo>
                  <a:lnTo>
                    <a:pt x="578142" y="364176"/>
                  </a:lnTo>
                  <a:lnTo>
                    <a:pt x="581950" y="313351"/>
                  </a:lnTo>
                  <a:lnTo>
                    <a:pt x="578142" y="262523"/>
                  </a:lnTo>
                  <a:lnTo>
                    <a:pt x="567116" y="214307"/>
                  </a:lnTo>
                  <a:lnTo>
                    <a:pt x="549471" y="169347"/>
                  </a:lnTo>
                  <a:lnTo>
                    <a:pt x="525808" y="128288"/>
                  </a:lnTo>
                  <a:lnTo>
                    <a:pt x="496724" y="91777"/>
                  </a:lnTo>
                  <a:lnTo>
                    <a:pt x="462819" y="60457"/>
                  </a:lnTo>
                  <a:lnTo>
                    <a:pt x="424693" y="34975"/>
                  </a:lnTo>
                  <a:lnTo>
                    <a:pt x="382944" y="15974"/>
                  </a:lnTo>
                  <a:lnTo>
                    <a:pt x="338172" y="4101"/>
                  </a:lnTo>
                  <a:lnTo>
                    <a:pt x="290975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bk object 49"/>
            <p:cNvSpPr/>
            <p:nvPr/>
          </p:nvSpPr>
          <p:spPr>
            <a:xfrm>
              <a:off x="2092110" y="1425750"/>
              <a:ext cx="239960" cy="258401"/>
            </a:xfrm>
            <a:custGeom>
              <a:avLst/>
              <a:gdLst/>
              <a:ahLst/>
              <a:cxnLst/>
              <a:rect l="l" t="t" r="r" b="b"/>
              <a:pathLst>
                <a:path w="644525" h="694055">
                  <a:moveTo>
                    <a:pt x="322168" y="0"/>
                  </a:moveTo>
                  <a:lnTo>
                    <a:pt x="274559" y="3761"/>
                  </a:lnTo>
                  <a:lnTo>
                    <a:pt x="229120" y="14689"/>
                  </a:lnTo>
                  <a:lnTo>
                    <a:pt x="186348" y="32246"/>
                  </a:lnTo>
                  <a:lnTo>
                    <a:pt x="146742" y="55895"/>
                  </a:lnTo>
                  <a:lnTo>
                    <a:pt x="110800" y="85100"/>
                  </a:lnTo>
                  <a:lnTo>
                    <a:pt x="79021" y="119324"/>
                  </a:lnTo>
                  <a:lnTo>
                    <a:pt x="51902" y="158030"/>
                  </a:lnTo>
                  <a:lnTo>
                    <a:pt x="29942" y="200682"/>
                  </a:lnTo>
                  <a:lnTo>
                    <a:pt x="13640" y="246742"/>
                  </a:lnTo>
                  <a:lnTo>
                    <a:pt x="3493" y="295674"/>
                  </a:lnTo>
                  <a:lnTo>
                    <a:pt x="0" y="346942"/>
                  </a:lnTo>
                  <a:lnTo>
                    <a:pt x="3493" y="398212"/>
                  </a:lnTo>
                  <a:lnTo>
                    <a:pt x="13640" y="447146"/>
                  </a:lnTo>
                  <a:lnTo>
                    <a:pt x="29942" y="493207"/>
                  </a:lnTo>
                  <a:lnTo>
                    <a:pt x="51902" y="535858"/>
                  </a:lnTo>
                  <a:lnTo>
                    <a:pt x="79021" y="574564"/>
                  </a:lnTo>
                  <a:lnTo>
                    <a:pt x="110800" y="608787"/>
                  </a:lnTo>
                  <a:lnTo>
                    <a:pt x="146742" y="637991"/>
                  </a:lnTo>
                  <a:lnTo>
                    <a:pt x="186348" y="661639"/>
                  </a:lnTo>
                  <a:lnTo>
                    <a:pt x="229120" y="679195"/>
                  </a:lnTo>
                  <a:lnTo>
                    <a:pt x="274559" y="690123"/>
                  </a:lnTo>
                  <a:lnTo>
                    <a:pt x="322168" y="693884"/>
                  </a:lnTo>
                  <a:lnTo>
                    <a:pt x="369776" y="690123"/>
                  </a:lnTo>
                  <a:lnTo>
                    <a:pt x="415215" y="679195"/>
                  </a:lnTo>
                  <a:lnTo>
                    <a:pt x="457987" y="661639"/>
                  </a:lnTo>
                  <a:lnTo>
                    <a:pt x="497593" y="637991"/>
                  </a:lnTo>
                  <a:lnTo>
                    <a:pt x="533535" y="608787"/>
                  </a:lnTo>
                  <a:lnTo>
                    <a:pt x="565315" y="574564"/>
                  </a:lnTo>
                  <a:lnTo>
                    <a:pt x="592433" y="535858"/>
                  </a:lnTo>
                  <a:lnTo>
                    <a:pt x="614393" y="493207"/>
                  </a:lnTo>
                  <a:lnTo>
                    <a:pt x="630696" y="447146"/>
                  </a:lnTo>
                  <a:lnTo>
                    <a:pt x="640843" y="398212"/>
                  </a:lnTo>
                  <a:lnTo>
                    <a:pt x="644336" y="346942"/>
                  </a:lnTo>
                  <a:lnTo>
                    <a:pt x="640843" y="295674"/>
                  </a:lnTo>
                  <a:lnTo>
                    <a:pt x="630696" y="246742"/>
                  </a:lnTo>
                  <a:lnTo>
                    <a:pt x="614393" y="200682"/>
                  </a:lnTo>
                  <a:lnTo>
                    <a:pt x="592433" y="158030"/>
                  </a:lnTo>
                  <a:lnTo>
                    <a:pt x="565315" y="119324"/>
                  </a:lnTo>
                  <a:lnTo>
                    <a:pt x="533535" y="85100"/>
                  </a:lnTo>
                  <a:lnTo>
                    <a:pt x="497593" y="55895"/>
                  </a:lnTo>
                  <a:lnTo>
                    <a:pt x="457987" y="32246"/>
                  </a:lnTo>
                  <a:lnTo>
                    <a:pt x="415215" y="14689"/>
                  </a:lnTo>
                  <a:lnTo>
                    <a:pt x="369776" y="3761"/>
                  </a:lnTo>
                  <a:lnTo>
                    <a:pt x="322168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bk object 50"/>
            <p:cNvSpPr/>
            <p:nvPr/>
          </p:nvSpPr>
          <p:spPr>
            <a:xfrm>
              <a:off x="2103724" y="1811033"/>
              <a:ext cx="216792" cy="233341"/>
            </a:xfrm>
            <a:custGeom>
              <a:avLst/>
              <a:gdLst/>
              <a:ahLst/>
              <a:cxnLst/>
              <a:rect l="l" t="t" r="r" b="b"/>
              <a:pathLst>
                <a:path w="582295" h="626745">
                  <a:moveTo>
                    <a:pt x="290975" y="0"/>
                  </a:moveTo>
                  <a:lnTo>
                    <a:pt x="243778" y="4101"/>
                  </a:lnTo>
                  <a:lnTo>
                    <a:pt x="199006" y="15974"/>
                  </a:lnTo>
                  <a:lnTo>
                    <a:pt x="157257" y="34974"/>
                  </a:lnTo>
                  <a:lnTo>
                    <a:pt x="119131" y="60457"/>
                  </a:lnTo>
                  <a:lnTo>
                    <a:pt x="85226" y="91776"/>
                  </a:lnTo>
                  <a:lnTo>
                    <a:pt x="56142" y="128286"/>
                  </a:lnTo>
                  <a:lnTo>
                    <a:pt x="32479" y="169343"/>
                  </a:lnTo>
                  <a:lnTo>
                    <a:pt x="14834" y="214301"/>
                  </a:lnTo>
                  <a:lnTo>
                    <a:pt x="3808" y="262515"/>
                  </a:lnTo>
                  <a:lnTo>
                    <a:pt x="0" y="313341"/>
                  </a:lnTo>
                  <a:lnTo>
                    <a:pt x="3808" y="364169"/>
                  </a:lnTo>
                  <a:lnTo>
                    <a:pt x="14834" y="412385"/>
                  </a:lnTo>
                  <a:lnTo>
                    <a:pt x="32479" y="457345"/>
                  </a:lnTo>
                  <a:lnTo>
                    <a:pt x="56142" y="498404"/>
                  </a:lnTo>
                  <a:lnTo>
                    <a:pt x="85226" y="534915"/>
                  </a:lnTo>
                  <a:lnTo>
                    <a:pt x="119131" y="566235"/>
                  </a:lnTo>
                  <a:lnTo>
                    <a:pt x="157257" y="591717"/>
                  </a:lnTo>
                  <a:lnTo>
                    <a:pt x="199006" y="610718"/>
                  </a:lnTo>
                  <a:lnTo>
                    <a:pt x="243778" y="622591"/>
                  </a:lnTo>
                  <a:lnTo>
                    <a:pt x="290975" y="626692"/>
                  </a:lnTo>
                  <a:lnTo>
                    <a:pt x="338172" y="622591"/>
                  </a:lnTo>
                  <a:lnTo>
                    <a:pt x="382944" y="610718"/>
                  </a:lnTo>
                  <a:lnTo>
                    <a:pt x="424693" y="591717"/>
                  </a:lnTo>
                  <a:lnTo>
                    <a:pt x="462819" y="566235"/>
                  </a:lnTo>
                  <a:lnTo>
                    <a:pt x="496724" y="534915"/>
                  </a:lnTo>
                  <a:lnTo>
                    <a:pt x="525808" y="498404"/>
                  </a:lnTo>
                  <a:lnTo>
                    <a:pt x="549471" y="457345"/>
                  </a:lnTo>
                  <a:lnTo>
                    <a:pt x="567116" y="412385"/>
                  </a:lnTo>
                  <a:lnTo>
                    <a:pt x="578142" y="364169"/>
                  </a:lnTo>
                  <a:lnTo>
                    <a:pt x="581950" y="313341"/>
                  </a:lnTo>
                  <a:lnTo>
                    <a:pt x="578142" y="262515"/>
                  </a:lnTo>
                  <a:lnTo>
                    <a:pt x="567116" y="214301"/>
                  </a:lnTo>
                  <a:lnTo>
                    <a:pt x="549471" y="169343"/>
                  </a:lnTo>
                  <a:lnTo>
                    <a:pt x="525808" y="128286"/>
                  </a:lnTo>
                  <a:lnTo>
                    <a:pt x="496724" y="91776"/>
                  </a:lnTo>
                  <a:lnTo>
                    <a:pt x="462819" y="60457"/>
                  </a:lnTo>
                  <a:lnTo>
                    <a:pt x="424693" y="34974"/>
                  </a:lnTo>
                  <a:lnTo>
                    <a:pt x="382944" y="15974"/>
                  </a:lnTo>
                  <a:lnTo>
                    <a:pt x="338172" y="4101"/>
                  </a:lnTo>
                  <a:lnTo>
                    <a:pt x="290975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bk object 51"/>
            <p:cNvSpPr/>
            <p:nvPr/>
          </p:nvSpPr>
          <p:spPr>
            <a:xfrm>
              <a:off x="2103724" y="2183807"/>
              <a:ext cx="216792" cy="233341"/>
            </a:xfrm>
            <a:custGeom>
              <a:avLst/>
              <a:gdLst/>
              <a:ahLst/>
              <a:cxnLst/>
              <a:rect l="l" t="t" r="r" b="b"/>
              <a:pathLst>
                <a:path w="582295" h="626745">
                  <a:moveTo>
                    <a:pt x="290975" y="0"/>
                  </a:moveTo>
                  <a:lnTo>
                    <a:pt x="243778" y="4101"/>
                  </a:lnTo>
                  <a:lnTo>
                    <a:pt x="199006" y="15974"/>
                  </a:lnTo>
                  <a:lnTo>
                    <a:pt x="157257" y="34974"/>
                  </a:lnTo>
                  <a:lnTo>
                    <a:pt x="119131" y="60457"/>
                  </a:lnTo>
                  <a:lnTo>
                    <a:pt x="85226" y="91776"/>
                  </a:lnTo>
                  <a:lnTo>
                    <a:pt x="56142" y="128286"/>
                  </a:lnTo>
                  <a:lnTo>
                    <a:pt x="32479" y="169343"/>
                  </a:lnTo>
                  <a:lnTo>
                    <a:pt x="14834" y="214301"/>
                  </a:lnTo>
                  <a:lnTo>
                    <a:pt x="3808" y="262515"/>
                  </a:lnTo>
                  <a:lnTo>
                    <a:pt x="0" y="313341"/>
                  </a:lnTo>
                  <a:lnTo>
                    <a:pt x="3808" y="364166"/>
                  </a:lnTo>
                  <a:lnTo>
                    <a:pt x="14834" y="412381"/>
                  </a:lnTo>
                  <a:lnTo>
                    <a:pt x="32479" y="457341"/>
                  </a:lnTo>
                  <a:lnTo>
                    <a:pt x="56142" y="498399"/>
                  </a:lnTo>
                  <a:lnTo>
                    <a:pt x="85226" y="534911"/>
                  </a:lnTo>
                  <a:lnTo>
                    <a:pt x="119131" y="566232"/>
                  </a:lnTo>
                  <a:lnTo>
                    <a:pt x="157257" y="591715"/>
                  </a:lnTo>
                  <a:lnTo>
                    <a:pt x="199006" y="610717"/>
                  </a:lnTo>
                  <a:lnTo>
                    <a:pt x="243778" y="622591"/>
                  </a:lnTo>
                  <a:lnTo>
                    <a:pt x="290975" y="626692"/>
                  </a:lnTo>
                  <a:lnTo>
                    <a:pt x="338172" y="622591"/>
                  </a:lnTo>
                  <a:lnTo>
                    <a:pt x="382944" y="610717"/>
                  </a:lnTo>
                  <a:lnTo>
                    <a:pt x="424693" y="591715"/>
                  </a:lnTo>
                  <a:lnTo>
                    <a:pt x="462819" y="566232"/>
                  </a:lnTo>
                  <a:lnTo>
                    <a:pt x="496724" y="534911"/>
                  </a:lnTo>
                  <a:lnTo>
                    <a:pt x="525808" y="498399"/>
                  </a:lnTo>
                  <a:lnTo>
                    <a:pt x="549471" y="457341"/>
                  </a:lnTo>
                  <a:lnTo>
                    <a:pt x="567116" y="412381"/>
                  </a:lnTo>
                  <a:lnTo>
                    <a:pt x="578142" y="364166"/>
                  </a:lnTo>
                  <a:lnTo>
                    <a:pt x="581950" y="313341"/>
                  </a:lnTo>
                  <a:lnTo>
                    <a:pt x="578142" y="262515"/>
                  </a:lnTo>
                  <a:lnTo>
                    <a:pt x="567116" y="214301"/>
                  </a:lnTo>
                  <a:lnTo>
                    <a:pt x="549471" y="169343"/>
                  </a:lnTo>
                  <a:lnTo>
                    <a:pt x="525808" y="128286"/>
                  </a:lnTo>
                  <a:lnTo>
                    <a:pt x="496724" y="91776"/>
                  </a:lnTo>
                  <a:lnTo>
                    <a:pt x="462819" y="60457"/>
                  </a:lnTo>
                  <a:lnTo>
                    <a:pt x="424693" y="34974"/>
                  </a:lnTo>
                  <a:lnTo>
                    <a:pt x="382944" y="15974"/>
                  </a:lnTo>
                  <a:lnTo>
                    <a:pt x="338172" y="4101"/>
                  </a:lnTo>
                  <a:lnTo>
                    <a:pt x="290975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bk object 52"/>
            <p:cNvSpPr/>
            <p:nvPr/>
          </p:nvSpPr>
          <p:spPr>
            <a:xfrm>
              <a:off x="2103724" y="2556581"/>
              <a:ext cx="216792" cy="233341"/>
            </a:xfrm>
            <a:custGeom>
              <a:avLst/>
              <a:gdLst/>
              <a:ahLst/>
              <a:cxnLst/>
              <a:rect l="l" t="t" r="r" b="b"/>
              <a:pathLst>
                <a:path w="582295" h="626745">
                  <a:moveTo>
                    <a:pt x="290975" y="0"/>
                  </a:moveTo>
                  <a:lnTo>
                    <a:pt x="243778" y="4101"/>
                  </a:lnTo>
                  <a:lnTo>
                    <a:pt x="199006" y="15974"/>
                  </a:lnTo>
                  <a:lnTo>
                    <a:pt x="157257" y="34974"/>
                  </a:lnTo>
                  <a:lnTo>
                    <a:pt x="119131" y="60457"/>
                  </a:lnTo>
                  <a:lnTo>
                    <a:pt x="85226" y="91776"/>
                  </a:lnTo>
                  <a:lnTo>
                    <a:pt x="56142" y="128286"/>
                  </a:lnTo>
                  <a:lnTo>
                    <a:pt x="32479" y="169343"/>
                  </a:lnTo>
                  <a:lnTo>
                    <a:pt x="14834" y="214301"/>
                  </a:lnTo>
                  <a:lnTo>
                    <a:pt x="3808" y="262515"/>
                  </a:lnTo>
                  <a:lnTo>
                    <a:pt x="0" y="313341"/>
                  </a:lnTo>
                  <a:lnTo>
                    <a:pt x="3808" y="364169"/>
                  </a:lnTo>
                  <a:lnTo>
                    <a:pt x="14834" y="412385"/>
                  </a:lnTo>
                  <a:lnTo>
                    <a:pt x="32479" y="457345"/>
                  </a:lnTo>
                  <a:lnTo>
                    <a:pt x="56142" y="498404"/>
                  </a:lnTo>
                  <a:lnTo>
                    <a:pt x="85226" y="534915"/>
                  </a:lnTo>
                  <a:lnTo>
                    <a:pt x="119131" y="566235"/>
                  </a:lnTo>
                  <a:lnTo>
                    <a:pt x="157257" y="591717"/>
                  </a:lnTo>
                  <a:lnTo>
                    <a:pt x="199006" y="610718"/>
                  </a:lnTo>
                  <a:lnTo>
                    <a:pt x="243778" y="622591"/>
                  </a:lnTo>
                  <a:lnTo>
                    <a:pt x="290975" y="626692"/>
                  </a:lnTo>
                  <a:lnTo>
                    <a:pt x="338172" y="622591"/>
                  </a:lnTo>
                  <a:lnTo>
                    <a:pt x="382944" y="610718"/>
                  </a:lnTo>
                  <a:lnTo>
                    <a:pt x="424693" y="591717"/>
                  </a:lnTo>
                  <a:lnTo>
                    <a:pt x="462819" y="566235"/>
                  </a:lnTo>
                  <a:lnTo>
                    <a:pt x="496724" y="534915"/>
                  </a:lnTo>
                  <a:lnTo>
                    <a:pt x="525808" y="498404"/>
                  </a:lnTo>
                  <a:lnTo>
                    <a:pt x="549471" y="457345"/>
                  </a:lnTo>
                  <a:lnTo>
                    <a:pt x="567116" y="412385"/>
                  </a:lnTo>
                  <a:lnTo>
                    <a:pt x="578142" y="364169"/>
                  </a:lnTo>
                  <a:lnTo>
                    <a:pt x="581950" y="313341"/>
                  </a:lnTo>
                  <a:lnTo>
                    <a:pt x="578142" y="262515"/>
                  </a:lnTo>
                  <a:lnTo>
                    <a:pt x="567116" y="214301"/>
                  </a:lnTo>
                  <a:lnTo>
                    <a:pt x="549471" y="169343"/>
                  </a:lnTo>
                  <a:lnTo>
                    <a:pt x="525808" y="128286"/>
                  </a:lnTo>
                  <a:lnTo>
                    <a:pt x="496724" y="91776"/>
                  </a:lnTo>
                  <a:lnTo>
                    <a:pt x="462819" y="60457"/>
                  </a:lnTo>
                  <a:lnTo>
                    <a:pt x="424693" y="34974"/>
                  </a:lnTo>
                  <a:lnTo>
                    <a:pt x="382944" y="15974"/>
                  </a:lnTo>
                  <a:lnTo>
                    <a:pt x="338172" y="4101"/>
                  </a:lnTo>
                  <a:lnTo>
                    <a:pt x="290975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bk object 53"/>
            <p:cNvSpPr/>
            <p:nvPr/>
          </p:nvSpPr>
          <p:spPr>
            <a:xfrm>
              <a:off x="2103724" y="2929355"/>
              <a:ext cx="216792" cy="233341"/>
            </a:xfrm>
            <a:custGeom>
              <a:avLst/>
              <a:gdLst/>
              <a:ahLst/>
              <a:cxnLst/>
              <a:rect l="l" t="t" r="r" b="b"/>
              <a:pathLst>
                <a:path w="582295" h="626745">
                  <a:moveTo>
                    <a:pt x="290975" y="0"/>
                  </a:moveTo>
                  <a:lnTo>
                    <a:pt x="243778" y="4101"/>
                  </a:lnTo>
                  <a:lnTo>
                    <a:pt x="199006" y="15974"/>
                  </a:lnTo>
                  <a:lnTo>
                    <a:pt x="157257" y="34974"/>
                  </a:lnTo>
                  <a:lnTo>
                    <a:pt x="119131" y="60457"/>
                  </a:lnTo>
                  <a:lnTo>
                    <a:pt x="85226" y="91776"/>
                  </a:lnTo>
                  <a:lnTo>
                    <a:pt x="56142" y="128286"/>
                  </a:lnTo>
                  <a:lnTo>
                    <a:pt x="32479" y="169343"/>
                  </a:lnTo>
                  <a:lnTo>
                    <a:pt x="14834" y="214301"/>
                  </a:lnTo>
                  <a:lnTo>
                    <a:pt x="3808" y="262515"/>
                  </a:lnTo>
                  <a:lnTo>
                    <a:pt x="0" y="313341"/>
                  </a:lnTo>
                  <a:lnTo>
                    <a:pt x="3808" y="364169"/>
                  </a:lnTo>
                  <a:lnTo>
                    <a:pt x="14834" y="412385"/>
                  </a:lnTo>
                  <a:lnTo>
                    <a:pt x="32479" y="457345"/>
                  </a:lnTo>
                  <a:lnTo>
                    <a:pt x="56142" y="498404"/>
                  </a:lnTo>
                  <a:lnTo>
                    <a:pt x="85226" y="534915"/>
                  </a:lnTo>
                  <a:lnTo>
                    <a:pt x="119131" y="566235"/>
                  </a:lnTo>
                  <a:lnTo>
                    <a:pt x="157257" y="591717"/>
                  </a:lnTo>
                  <a:lnTo>
                    <a:pt x="199006" y="610718"/>
                  </a:lnTo>
                  <a:lnTo>
                    <a:pt x="243778" y="622591"/>
                  </a:lnTo>
                  <a:lnTo>
                    <a:pt x="290975" y="626692"/>
                  </a:lnTo>
                  <a:lnTo>
                    <a:pt x="338172" y="622591"/>
                  </a:lnTo>
                  <a:lnTo>
                    <a:pt x="382944" y="610718"/>
                  </a:lnTo>
                  <a:lnTo>
                    <a:pt x="424693" y="591717"/>
                  </a:lnTo>
                  <a:lnTo>
                    <a:pt x="462819" y="566235"/>
                  </a:lnTo>
                  <a:lnTo>
                    <a:pt x="496724" y="534915"/>
                  </a:lnTo>
                  <a:lnTo>
                    <a:pt x="525808" y="498404"/>
                  </a:lnTo>
                  <a:lnTo>
                    <a:pt x="549471" y="457345"/>
                  </a:lnTo>
                  <a:lnTo>
                    <a:pt x="567116" y="412385"/>
                  </a:lnTo>
                  <a:lnTo>
                    <a:pt x="578142" y="364169"/>
                  </a:lnTo>
                  <a:lnTo>
                    <a:pt x="581950" y="313341"/>
                  </a:lnTo>
                  <a:lnTo>
                    <a:pt x="578142" y="262515"/>
                  </a:lnTo>
                  <a:lnTo>
                    <a:pt x="567116" y="214301"/>
                  </a:lnTo>
                  <a:lnTo>
                    <a:pt x="549471" y="169343"/>
                  </a:lnTo>
                  <a:lnTo>
                    <a:pt x="525808" y="128286"/>
                  </a:lnTo>
                  <a:lnTo>
                    <a:pt x="496724" y="91776"/>
                  </a:lnTo>
                  <a:lnTo>
                    <a:pt x="462819" y="60457"/>
                  </a:lnTo>
                  <a:lnTo>
                    <a:pt x="424693" y="34974"/>
                  </a:lnTo>
                  <a:lnTo>
                    <a:pt x="382944" y="15974"/>
                  </a:lnTo>
                  <a:lnTo>
                    <a:pt x="338172" y="4101"/>
                  </a:lnTo>
                  <a:lnTo>
                    <a:pt x="290975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bk object 54"/>
            <p:cNvSpPr/>
            <p:nvPr/>
          </p:nvSpPr>
          <p:spPr>
            <a:xfrm>
              <a:off x="2103724" y="692710"/>
              <a:ext cx="216792" cy="233341"/>
            </a:xfrm>
            <a:custGeom>
              <a:avLst/>
              <a:gdLst/>
              <a:ahLst/>
              <a:cxnLst/>
              <a:rect l="l" t="t" r="r" b="b"/>
              <a:pathLst>
                <a:path w="582295" h="626745">
                  <a:moveTo>
                    <a:pt x="290975" y="0"/>
                  </a:moveTo>
                  <a:lnTo>
                    <a:pt x="243778" y="4101"/>
                  </a:lnTo>
                  <a:lnTo>
                    <a:pt x="199006" y="15974"/>
                  </a:lnTo>
                  <a:lnTo>
                    <a:pt x="157257" y="34975"/>
                  </a:lnTo>
                  <a:lnTo>
                    <a:pt x="119131" y="60457"/>
                  </a:lnTo>
                  <a:lnTo>
                    <a:pt x="85226" y="91777"/>
                  </a:lnTo>
                  <a:lnTo>
                    <a:pt x="56142" y="128288"/>
                  </a:lnTo>
                  <a:lnTo>
                    <a:pt x="32479" y="169347"/>
                  </a:lnTo>
                  <a:lnTo>
                    <a:pt x="14834" y="214307"/>
                  </a:lnTo>
                  <a:lnTo>
                    <a:pt x="3808" y="262523"/>
                  </a:lnTo>
                  <a:lnTo>
                    <a:pt x="0" y="313351"/>
                  </a:lnTo>
                  <a:lnTo>
                    <a:pt x="3808" y="364176"/>
                  </a:lnTo>
                  <a:lnTo>
                    <a:pt x="14834" y="412391"/>
                  </a:lnTo>
                  <a:lnTo>
                    <a:pt x="32479" y="457349"/>
                  </a:lnTo>
                  <a:lnTo>
                    <a:pt x="56142" y="498406"/>
                  </a:lnTo>
                  <a:lnTo>
                    <a:pt x="85226" y="534916"/>
                  </a:lnTo>
                  <a:lnTo>
                    <a:pt x="119131" y="566235"/>
                  </a:lnTo>
                  <a:lnTo>
                    <a:pt x="157257" y="591718"/>
                  </a:lnTo>
                  <a:lnTo>
                    <a:pt x="199006" y="610718"/>
                  </a:lnTo>
                  <a:lnTo>
                    <a:pt x="243778" y="622591"/>
                  </a:lnTo>
                  <a:lnTo>
                    <a:pt x="290975" y="626692"/>
                  </a:lnTo>
                  <a:lnTo>
                    <a:pt x="338172" y="622591"/>
                  </a:lnTo>
                  <a:lnTo>
                    <a:pt x="382944" y="610718"/>
                  </a:lnTo>
                  <a:lnTo>
                    <a:pt x="424693" y="591718"/>
                  </a:lnTo>
                  <a:lnTo>
                    <a:pt x="462819" y="566235"/>
                  </a:lnTo>
                  <a:lnTo>
                    <a:pt x="496724" y="534916"/>
                  </a:lnTo>
                  <a:lnTo>
                    <a:pt x="525808" y="498406"/>
                  </a:lnTo>
                  <a:lnTo>
                    <a:pt x="549471" y="457349"/>
                  </a:lnTo>
                  <a:lnTo>
                    <a:pt x="567116" y="412391"/>
                  </a:lnTo>
                  <a:lnTo>
                    <a:pt x="578142" y="364176"/>
                  </a:lnTo>
                  <a:lnTo>
                    <a:pt x="581950" y="313351"/>
                  </a:lnTo>
                  <a:lnTo>
                    <a:pt x="578142" y="262523"/>
                  </a:lnTo>
                  <a:lnTo>
                    <a:pt x="567116" y="214307"/>
                  </a:lnTo>
                  <a:lnTo>
                    <a:pt x="549471" y="169347"/>
                  </a:lnTo>
                  <a:lnTo>
                    <a:pt x="525808" y="128288"/>
                  </a:lnTo>
                  <a:lnTo>
                    <a:pt x="496724" y="91777"/>
                  </a:lnTo>
                  <a:lnTo>
                    <a:pt x="462819" y="60457"/>
                  </a:lnTo>
                  <a:lnTo>
                    <a:pt x="424693" y="34975"/>
                  </a:lnTo>
                  <a:lnTo>
                    <a:pt x="382944" y="15974"/>
                  </a:lnTo>
                  <a:lnTo>
                    <a:pt x="338172" y="4101"/>
                  </a:lnTo>
                  <a:lnTo>
                    <a:pt x="290975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bk object 55"/>
            <p:cNvSpPr/>
            <p:nvPr/>
          </p:nvSpPr>
          <p:spPr>
            <a:xfrm>
              <a:off x="2103724" y="3674902"/>
              <a:ext cx="216792" cy="233341"/>
            </a:xfrm>
            <a:custGeom>
              <a:avLst/>
              <a:gdLst/>
              <a:ahLst/>
              <a:cxnLst/>
              <a:rect l="l" t="t" r="r" b="b"/>
              <a:pathLst>
                <a:path w="582295" h="626745">
                  <a:moveTo>
                    <a:pt x="290975" y="0"/>
                  </a:moveTo>
                  <a:lnTo>
                    <a:pt x="243778" y="4101"/>
                  </a:lnTo>
                  <a:lnTo>
                    <a:pt x="199006" y="15974"/>
                  </a:lnTo>
                  <a:lnTo>
                    <a:pt x="157257" y="34974"/>
                  </a:lnTo>
                  <a:lnTo>
                    <a:pt x="119131" y="60457"/>
                  </a:lnTo>
                  <a:lnTo>
                    <a:pt x="85226" y="91776"/>
                  </a:lnTo>
                  <a:lnTo>
                    <a:pt x="56142" y="128286"/>
                  </a:lnTo>
                  <a:lnTo>
                    <a:pt x="32479" y="169343"/>
                  </a:lnTo>
                  <a:lnTo>
                    <a:pt x="14834" y="214301"/>
                  </a:lnTo>
                  <a:lnTo>
                    <a:pt x="3808" y="262515"/>
                  </a:lnTo>
                  <a:lnTo>
                    <a:pt x="0" y="313341"/>
                  </a:lnTo>
                  <a:lnTo>
                    <a:pt x="3808" y="364169"/>
                  </a:lnTo>
                  <a:lnTo>
                    <a:pt x="14834" y="412385"/>
                  </a:lnTo>
                  <a:lnTo>
                    <a:pt x="32479" y="457345"/>
                  </a:lnTo>
                  <a:lnTo>
                    <a:pt x="56142" y="498404"/>
                  </a:lnTo>
                  <a:lnTo>
                    <a:pt x="85226" y="534915"/>
                  </a:lnTo>
                  <a:lnTo>
                    <a:pt x="119131" y="566235"/>
                  </a:lnTo>
                  <a:lnTo>
                    <a:pt x="157257" y="591717"/>
                  </a:lnTo>
                  <a:lnTo>
                    <a:pt x="199006" y="610718"/>
                  </a:lnTo>
                  <a:lnTo>
                    <a:pt x="243778" y="622591"/>
                  </a:lnTo>
                  <a:lnTo>
                    <a:pt x="290975" y="626692"/>
                  </a:lnTo>
                  <a:lnTo>
                    <a:pt x="338172" y="622591"/>
                  </a:lnTo>
                  <a:lnTo>
                    <a:pt x="382944" y="610718"/>
                  </a:lnTo>
                  <a:lnTo>
                    <a:pt x="424693" y="591717"/>
                  </a:lnTo>
                  <a:lnTo>
                    <a:pt x="462819" y="566235"/>
                  </a:lnTo>
                  <a:lnTo>
                    <a:pt x="496724" y="534915"/>
                  </a:lnTo>
                  <a:lnTo>
                    <a:pt x="525808" y="498404"/>
                  </a:lnTo>
                  <a:lnTo>
                    <a:pt x="549471" y="457345"/>
                  </a:lnTo>
                  <a:lnTo>
                    <a:pt x="567116" y="412385"/>
                  </a:lnTo>
                  <a:lnTo>
                    <a:pt x="578142" y="364169"/>
                  </a:lnTo>
                  <a:lnTo>
                    <a:pt x="581950" y="313341"/>
                  </a:lnTo>
                  <a:lnTo>
                    <a:pt x="578142" y="262515"/>
                  </a:lnTo>
                  <a:lnTo>
                    <a:pt x="567116" y="214301"/>
                  </a:lnTo>
                  <a:lnTo>
                    <a:pt x="549471" y="169343"/>
                  </a:lnTo>
                  <a:lnTo>
                    <a:pt x="525808" y="128286"/>
                  </a:lnTo>
                  <a:lnTo>
                    <a:pt x="496724" y="91776"/>
                  </a:lnTo>
                  <a:lnTo>
                    <a:pt x="462819" y="60457"/>
                  </a:lnTo>
                  <a:lnTo>
                    <a:pt x="424693" y="34974"/>
                  </a:lnTo>
                  <a:lnTo>
                    <a:pt x="382944" y="15974"/>
                  </a:lnTo>
                  <a:lnTo>
                    <a:pt x="338172" y="4101"/>
                  </a:lnTo>
                  <a:lnTo>
                    <a:pt x="290975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bk object 56"/>
            <p:cNvSpPr/>
            <p:nvPr/>
          </p:nvSpPr>
          <p:spPr>
            <a:xfrm>
              <a:off x="2103724" y="3302128"/>
              <a:ext cx="216792" cy="233341"/>
            </a:xfrm>
            <a:custGeom>
              <a:avLst/>
              <a:gdLst/>
              <a:ahLst/>
              <a:cxnLst/>
              <a:rect l="l" t="t" r="r" b="b"/>
              <a:pathLst>
                <a:path w="582295" h="626745">
                  <a:moveTo>
                    <a:pt x="290975" y="0"/>
                  </a:moveTo>
                  <a:lnTo>
                    <a:pt x="243778" y="4101"/>
                  </a:lnTo>
                  <a:lnTo>
                    <a:pt x="199006" y="15974"/>
                  </a:lnTo>
                  <a:lnTo>
                    <a:pt x="157257" y="34974"/>
                  </a:lnTo>
                  <a:lnTo>
                    <a:pt x="119131" y="60457"/>
                  </a:lnTo>
                  <a:lnTo>
                    <a:pt x="85226" y="91776"/>
                  </a:lnTo>
                  <a:lnTo>
                    <a:pt x="56142" y="128286"/>
                  </a:lnTo>
                  <a:lnTo>
                    <a:pt x="32479" y="169343"/>
                  </a:lnTo>
                  <a:lnTo>
                    <a:pt x="14834" y="214301"/>
                  </a:lnTo>
                  <a:lnTo>
                    <a:pt x="3808" y="262515"/>
                  </a:lnTo>
                  <a:lnTo>
                    <a:pt x="0" y="313341"/>
                  </a:lnTo>
                  <a:lnTo>
                    <a:pt x="3808" y="364166"/>
                  </a:lnTo>
                  <a:lnTo>
                    <a:pt x="14834" y="412381"/>
                  </a:lnTo>
                  <a:lnTo>
                    <a:pt x="32479" y="457341"/>
                  </a:lnTo>
                  <a:lnTo>
                    <a:pt x="56142" y="498399"/>
                  </a:lnTo>
                  <a:lnTo>
                    <a:pt x="85226" y="534911"/>
                  </a:lnTo>
                  <a:lnTo>
                    <a:pt x="119131" y="566232"/>
                  </a:lnTo>
                  <a:lnTo>
                    <a:pt x="157257" y="591715"/>
                  </a:lnTo>
                  <a:lnTo>
                    <a:pt x="199006" y="610717"/>
                  </a:lnTo>
                  <a:lnTo>
                    <a:pt x="243778" y="622591"/>
                  </a:lnTo>
                  <a:lnTo>
                    <a:pt x="290975" y="626692"/>
                  </a:lnTo>
                  <a:lnTo>
                    <a:pt x="338172" y="622591"/>
                  </a:lnTo>
                  <a:lnTo>
                    <a:pt x="382944" y="610717"/>
                  </a:lnTo>
                  <a:lnTo>
                    <a:pt x="424693" y="591715"/>
                  </a:lnTo>
                  <a:lnTo>
                    <a:pt x="462819" y="566232"/>
                  </a:lnTo>
                  <a:lnTo>
                    <a:pt x="496724" y="534911"/>
                  </a:lnTo>
                  <a:lnTo>
                    <a:pt x="525808" y="498399"/>
                  </a:lnTo>
                  <a:lnTo>
                    <a:pt x="549471" y="457341"/>
                  </a:lnTo>
                  <a:lnTo>
                    <a:pt x="567116" y="412381"/>
                  </a:lnTo>
                  <a:lnTo>
                    <a:pt x="578142" y="364166"/>
                  </a:lnTo>
                  <a:lnTo>
                    <a:pt x="581950" y="313341"/>
                  </a:lnTo>
                  <a:lnTo>
                    <a:pt x="578142" y="262515"/>
                  </a:lnTo>
                  <a:lnTo>
                    <a:pt x="567116" y="214301"/>
                  </a:lnTo>
                  <a:lnTo>
                    <a:pt x="549471" y="169343"/>
                  </a:lnTo>
                  <a:lnTo>
                    <a:pt x="525808" y="128286"/>
                  </a:lnTo>
                  <a:lnTo>
                    <a:pt x="496724" y="91776"/>
                  </a:lnTo>
                  <a:lnTo>
                    <a:pt x="462819" y="60457"/>
                  </a:lnTo>
                  <a:lnTo>
                    <a:pt x="424693" y="34974"/>
                  </a:lnTo>
                  <a:lnTo>
                    <a:pt x="382944" y="15974"/>
                  </a:lnTo>
                  <a:lnTo>
                    <a:pt x="338172" y="4101"/>
                  </a:lnTo>
                  <a:lnTo>
                    <a:pt x="290975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bk object 57"/>
            <p:cNvSpPr/>
            <p:nvPr/>
          </p:nvSpPr>
          <p:spPr>
            <a:xfrm>
              <a:off x="1787953" y="3873403"/>
              <a:ext cx="208044" cy="224120"/>
            </a:xfrm>
            <a:custGeom>
              <a:avLst/>
              <a:gdLst/>
              <a:ahLst/>
              <a:cxnLst/>
              <a:rect l="l" t="t" r="r" b="b"/>
              <a:pathLst>
                <a:path w="558800" h="601979">
                  <a:moveTo>
                    <a:pt x="279216" y="0"/>
                  </a:moveTo>
                  <a:lnTo>
                    <a:pt x="233926" y="3935"/>
                  </a:lnTo>
                  <a:lnTo>
                    <a:pt x="190963" y="15329"/>
                  </a:lnTo>
                  <a:lnTo>
                    <a:pt x="150901" y="33562"/>
                  </a:lnTo>
                  <a:lnTo>
                    <a:pt x="114315" y="58015"/>
                  </a:lnTo>
                  <a:lnTo>
                    <a:pt x="81781" y="88069"/>
                  </a:lnTo>
                  <a:lnTo>
                    <a:pt x="53873" y="123104"/>
                  </a:lnTo>
                  <a:lnTo>
                    <a:pt x="31166" y="162503"/>
                  </a:lnTo>
                  <a:lnTo>
                    <a:pt x="14234" y="205644"/>
                  </a:lnTo>
                  <a:lnTo>
                    <a:pt x="3654" y="251910"/>
                  </a:lnTo>
                  <a:lnTo>
                    <a:pt x="0" y="300681"/>
                  </a:lnTo>
                  <a:lnTo>
                    <a:pt x="3654" y="349455"/>
                  </a:lnTo>
                  <a:lnTo>
                    <a:pt x="14234" y="395723"/>
                  </a:lnTo>
                  <a:lnTo>
                    <a:pt x="31166" y="438865"/>
                  </a:lnTo>
                  <a:lnTo>
                    <a:pt x="53873" y="478263"/>
                  </a:lnTo>
                  <a:lnTo>
                    <a:pt x="81781" y="513298"/>
                  </a:lnTo>
                  <a:lnTo>
                    <a:pt x="114315" y="543351"/>
                  </a:lnTo>
                  <a:lnTo>
                    <a:pt x="150901" y="567803"/>
                  </a:lnTo>
                  <a:lnTo>
                    <a:pt x="190963" y="586035"/>
                  </a:lnTo>
                  <a:lnTo>
                    <a:pt x="233926" y="597428"/>
                  </a:lnTo>
                  <a:lnTo>
                    <a:pt x="279216" y="601363"/>
                  </a:lnTo>
                  <a:lnTo>
                    <a:pt x="324506" y="597428"/>
                  </a:lnTo>
                  <a:lnTo>
                    <a:pt x="367469" y="586035"/>
                  </a:lnTo>
                  <a:lnTo>
                    <a:pt x="407531" y="567803"/>
                  </a:lnTo>
                  <a:lnTo>
                    <a:pt x="444117" y="543351"/>
                  </a:lnTo>
                  <a:lnTo>
                    <a:pt x="476651" y="513298"/>
                  </a:lnTo>
                  <a:lnTo>
                    <a:pt x="504559" y="478263"/>
                  </a:lnTo>
                  <a:lnTo>
                    <a:pt x="527267" y="438865"/>
                  </a:lnTo>
                  <a:lnTo>
                    <a:pt x="544198" y="395723"/>
                  </a:lnTo>
                  <a:lnTo>
                    <a:pt x="554778" y="349455"/>
                  </a:lnTo>
                  <a:lnTo>
                    <a:pt x="558433" y="300681"/>
                  </a:lnTo>
                  <a:lnTo>
                    <a:pt x="554778" y="251910"/>
                  </a:lnTo>
                  <a:lnTo>
                    <a:pt x="544198" y="205644"/>
                  </a:lnTo>
                  <a:lnTo>
                    <a:pt x="527267" y="162503"/>
                  </a:lnTo>
                  <a:lnTo>
                    <a:pt x="504559" y="123104"/>
                  </a:lnTo>
                  <a:lnTo>
                    <a:pt x="476651" y="88069"/>
                  </a:lnTo>
                  <a:lnTo>
                    <a:pt x="444117" y="58015"/>
                  </a:lnTo>
                  <a:lnTo>
                    <a:pt x="407531" y="33562"/>
                  </a:lnTo>
                  <a:lnTo>
                    <a:pt x="367469" y="15329"/>
                  </a:lnTo>
                  <a:lnTo>
                    <a:pt x="324506" y="3935"/>
                  </a:lnTo>
                  <a:lnTo>
                    <a:pt x="279216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bk object 58"/>
            <p:cNvSpPr/>
            <p:nvPr/>
          </p:nvSpPr>
          <p:spPr>
            <a:xfrm>
              <a:off x="1787953" y="3498845"/>
              <a:ext cx="208044" cy="224120"/>
            </a:xfrm>
            <a:custGeom>
              <a:avLst/>
              <a:gdLst/>
              <a:ahLst/>
              <a:cxnLst/>
              <a:rect l="l" t="t" r="r" b="b"/>
              <a:pathLst>
                <a:path w="558800" h="601979">
                  <a:moveTo>
                    <a:pt x="279216" y="0"/>
                  </a:moveTo>
                  <a:lnTo>
                    <a:pt x="233926" y="3935"/>
                  </a:lnTo>
                  <a:lnTo>
                    <a:pt x="190963" y="15329"/>
                  </a:lnTo>
                  <a:lnTo>
                    <a:pt x="150901" y="33562"/>
                  </a:lnTo>
                  <a:lnTo>
                    <a:pt x="114315" y="58015"/>
                  </a:lnTo>
                  <a:lnTo>
                    <a:pt x="81781" y="88069"/>
                  </a:lnTo>
                  <a:lnTo>
                    <a:pt x="53873" y="123104"/>
                  </a:lnTo>
                  <a:lnTo>
                    <a:pt x="31166" y="162503"/>
                  </a:lnTo>
                  <a:lnTo>
                    <a:pt x="14234" y="205644"/>
                  </a:lnTo>
                  <a:lnTo>
                    <a:pt x="3654" y="251910"/>
                  </a:lnTo>
                  <a:lnTo>
                    <a:pt x="0" y="300681"/>
                  </a:lnTo>
                  <a:lnTo>
                    <a:pt x="3654" y="349455"/>
                  </a:lnTo>
                  <a:lnTo>
                    <a:pt x="14234" y="395724"/>
                  </a:lnTo>
                  <a:lnTo>
                    <a:pt x="31166" y="438867"/>
                  </a:lnTo>
                  <a:lnTo>
                    <a:pt x="53873" y="478267"/>
                  </a:lnTo>
                  <a:lnTo>
                    <a:pt x="81781" y="513303"/>
                  </a:lnTo>
                  <a:lnTo>
                    <a:pt x="114315" y="543358"/>
                  </a:lnTo>
                  <a:lnTo>
                    <a:pt x="150901" y="567811"/>
                  </a:lnTo>
                  <a:lnTo>
                    <a:pt x="190963" y="586044"/>
                  </a:lnTo>
                  <a:lnTo>
                    <a:pt x="233926" y="597438"/>
                  </a:lnTo>
                  <a:lnTo>
                    <a:pt x="279216" y="601374"/>
                  </a:lnTo>
                  <a:lnTo>
                    <a:pt x="324506" y="597438"/>
                  </a:lnTo>
                  <a:lnTo>
                    <a:pt x="367469" y="586044"/>
                  </a:lnTo>
                  <a:lnTo>
                    <a:pt x="407531" y="567811"/>
                  </a:lnTo>
                  <a:lnTo>
                    <a:pt x="444117" y="543358"/>
                  </a:lnTo>
                  <a:lnTo>
                    <a:pt x="476651" y="513303"/>
                  </a:lnTo>
                  <a:lnTo>
                    <a:pt x="504559" y="478267"/>
                  </a:lnTo>
                  <a:lnTo>
                    <a:pt x="527267" y="438867"/>
                  </a:lnTo>
                  <a:lnTo>
                    <a:pt x="544198" y="395724"/>
                  </a:lnTo>
                  <a:lnTo>
                    <a:pt x="554778" y="349455"/>
                  </a:lnTo>
                  <a:lnTo>
                    <a:pt x="558433" y="300681"/>
                  </a:lnTo>
                  <a:lnTo>
                    <a:pt x="554778" y="251910"/>
                  </a:lnTo>
                  <a:lnTo>
                    <a:pt x="544198" y="205644"/>
                  </a:lnTo>
                  <a:lnTo>
                    <a:pt x="527267" y="162503"/>
                  </a:lnTo>
                  <a:lnTo>
                    <a:pt x="504559" y="123104"/>
                  </a:lnTo>
                  <a:lnTo>
                    <a:pt x="476651" y="88069"/>
                  </a:lnTo>
                  <a:lnTo>
                    <a:pt x="444117" y="58015"/>
                  </a:lnTo>
                  <a:lnTo>
                    <a:pt x="407531" y="33562"/>
                  </a:lnTo>
                  <a:lnTo>
                    <a:pt x="367469" y="15329"/>
                  </a:lnTo>
                  <a:lnTo>
                    <a:pt x="324506" y="3935"/>
                  </a:lnTo>
                  <a:lnTo>
                    <a:pt x="279216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bk object 59"/>
            <p:cNvSpPr/>
            <p:nvPr/>
          </p:nvSpPr>
          <p:spPr>
            <a:xfrm>
              <a:off x="1787953" y="876943"/>
              <a:ext cx="208044" cy="224120"/>
            </a:xfrm>
            <a:custGeom>
              <a:avLst/>
              <a:gdLst/>
              <a:ahLst/>
              <a:cxnLst/>
              <a:rect l="l" t="t" r="r" b="b"/>
              <a:pathLst>
                <a:path w="558800" h="601980">
                  <a:moveTo>
                    <a:pt x="279216" y="0"/>
                  </a:moveTo>
                  <a:lnTo>
                    <a:pt x="233926" y="3935"/>
                  </a:lnTo>
                  <a:lnTo>
                    <a:pt x="190963" y="15329"/>
                  </a:lnTo>
                  <a:lnTo>
                    <a:pt x="150901" y="33562"/>
                  </a:lnTo>
                  <a:lnTo>
                    <a:pt x="114315" y="58015"/>
                  </a:lnTo>
                  <a:lnTo>
                    <a:pt x="81781" y="88069"/>
                  </a:lnTo>
                  <a:lnTo>
                    <a:pt x="53873" y="123104"/>
                  </a:lnTo>
                  <a:lnTo>
                    <a:pt x="31166" y="162503"/>
                  </a:lnTo>
                  <a:lnTo>
                    <a:pt x="14234" y="205644"/>
                  </a:lnTo>
                  <a:lnTo>
                    <a:pt x="3654" y="251910"/>
                  </a:lnTo>
                  <a:lnTo>
                    <a:pt x="0" y="300681"/>
                  </a:lnTo>
                  <a:lnTo>
                    <a:pt x="3654" y="349455"/>
                  </a:lnTo>
                  <a:lnTo>
                    <a:pt x="14234" y="395724"/>
                  </a:lnTo>
                  <a:lnTo>
                    <a:pt x="31166" y="438867"/>
                  </a:lnTo>
                  <a:lnTo>
                    <a:pt x="53873" y="478267"/>
                  </a:lnTo>
                  <a:lnTo>
                    <a:pt x="81781" y="513303"/>
                  </a:lnTo>
                  <a:lnTo>
                    <a:pt x="114315" y="543358"/>
                  </a:lnTo>
                  <a:lnTo>
                    <a:pt x="150901" y="567811"/>
                  </a:lnTo>
                  <a:lnTo>
                    <a:pt x="190963" y="586044"/>
                  </a:lnTo>
                  <a:lnTo>
                    <a:pt x="233926" y="597438"/>
                  </a:lnTo>
                  <a:lnTo>
                    <a:pt x="279216" y="601374"/>
                  </a:lnTo>
                  <a:lnTo>
                    <a:pt x="324506" y="597438"/>
                  </a:lnTo>
                  <a:lnTo>
                    <a:pt x="367469" y="586044"/>
                  </a:lnTo>
                  <a:lnTo>
                    <a:pt x="407531" y="567811"/>
                  </a:lnTo>
                  <a:lnTo>
                    <a:pt x="444117" y="543358"/>
                  </a:lnTo>
                  <a:lnTo>
                    <a:pt x="476651" y="513303"/>
                  </a:lnTo>
                  <a:lnTo>
                    <a:pt x="504559" y="478267"/>
                  </a:lnTo>
                  <a:lnTo>
                    <a:pt x="527267" y="438867"/>
                  </a:lnTo>
                  <a:lnTo>
                    <a:pt x="544198" y="395724"/>
                  </a:lnTo>
                  <a:lnTo>
                    <a:pt x="554778" y="349455"/>
                  </a:lnTo>
                  <a:lnTo>
                    <a:pt x="558433" y="300681"/>
                  </a:lnTo>
                  <a:lnTo>
                    <a:pt x="554778" y="251910"/>
                  </a:lnTo>
                  <a:lnTo>
                    <a:pt x="544198" y="205644"/>
                  </a:lnTo>
                  <a:lnTo>
                    <a:pt x="527267" y="162503"/>
                  </a:lnTo>
                  <a:lnTo>
                    <a:pt x="504559" y="123104"/>
                  </a:lnTo>
                  <a:lnTo>
                    <a:pt x="476651" y="88069"/>
                  </a:lnTo>
                  <a:lnTo>
                    <a:pt x="444117" y="58015"/>
                  </a:lnTo>
                  <a:lnTo>
                    <a:pt x="407531" y="33562"/>
                  </a:lnTo>
                  <a:lnTo>
                    <a:pt x="367469" y="15329"/>
                  </a:lnTo>
                  <a:lnTo>
                    <a:pt x="324506" y="3935"/>
                  </a:lnTo>
                  <a:lnTo>
                    <a:pt x="279216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bk object 60"/>
            <p:cNvSpPr/>
            <p:nvPr/>
          </p:nvSpPr>
          <p:spPr>
            <a:xfrm>
              <a:off x="1787953" y="1251502"/>
              <a:ext cx="208044" cy="224120"/>
            </a:xfrm>
            <a:custGeom>
              <a:avLst/>
              <a:gdLst/>
              <a:ahLst/>
              <a:cxnLst/>
              <a:rect l="l" t="t" r="r" b="b"/>
              <a:pathLst>
                <a:path w="558800" h="601980">
                  <a:moveTo>
                    <a:pt x="279216" y="0"/>
                  </a:moveTo>
                  <a:lnTo>
                    <a:pt x="233926" y="3935"/>
                  </a:lnTo>
                  <a:lnTo>
                    <a:pt x="190963" y="15329"/>
                  </a:lnTo>
                  <a:lnTo>
                    <a:pt x="150901" y="33562"/>
                  </a:lnTo>
                  <a:lnTo>
                    <a:pt x="114315" y="58015"/>
                  </a:lnTo>
                  <a:lnTo>
                    <a:pt x="81781" y="88069"/>
                  </a:lnTo>
                  <a:lnTo>
                    <a:pt x="53873" y="123104"/>
                  </a:lnTo>
                  <a:lnTo>
                    <a:pt x="31166" y="162503"/>
                  </a:lnTo>
                  <a:lnTo>
                    <a:pt x="14234" y="205644"/>
                  </a:lnTo>
                  <a:lnTo>
                    <a:pt x="3654" y="251910"/>
                  </a:lnTo>
                  <a:lnTo>
                    <a:pt x="0" y="300681"/>
                  </a:lnTo>
                  <a:lnTo>
                    <a:pt x="3654" y="349455"/>
                  </a:lnTo>
                  <a:lnTo>
                    <a:pt x="14234" y="395724"/>
                  </a:lnTo>
                  <a:lnTo>
                    <a:pt x="31166" y="438867"/>
                  </a:lnTo>
                  <a:lnTo>
                    <a:pt x="53873" y="478267"/>
                  </a:lnTo>
                  <a:lnTo>
                    <a:pt x="81781" y="513303"/>
                  </a:lnTo>
                  <a:lnTo>
                    <a:pt x="114315" y="543358"/>
                  </a:lnTo>
                  <a:lnTo>
                    <a:pt x="150901" y="567811"/>
                  </a:lnTo>
                  <a:lnTo>
                    <a:pt x="190963" y="586044"/>
                  </a:lnTo>
                  <a:lnTo>
                    <a:pt x="233926" y="597438"/>
                  </a:lnTo>
                  <a:lnTo>
                    <a:pt x="279216" y="601374"/>
                  </a:lnTo>
                  <a:lnTo>
                    <a:pt x="324506" y="597438"/>
                  </a:lnTo>
                  <a:lnTo>
                    <a:pt x="367469" y="586044"/>
                  </a:lnTo>
                  <a:lnTo>
                    <a:pt x="407531" y="567811"/>
                  </a:lnTo>
                  <a:lnTo>
                    <a:pt x="444117" y="543358"/>
                  </a:lnTo>
                  <a:lnTo>
                    <a:pt x="476651" y="513303"/>
                  </a:lnTo>
                  <a:lnTo>
                    <a:pt x="504559" y="478267"/>
                  </a:lnTo>
                  <a:lnTo>
                    <a:pt x="527267" y="438867"/>
                  </a:lnTo>
                  <a:lnTo>
                    <a:pt x="544198" y="395724"/>
                  </a:lnTo>
                  <a:lnTo>
                    <a:pt x="554778" y="349455"/>
                  </a:lnTo>
                  <a:lnTo>
                    <a:pt x="558433" y="300681"/>
                  </a:lnTo>
                  <a:lnTo>
                    <a:pt x="554778" y="251910"/>
                  </a:lnTo>
                  <a:lnTo>
                    <a:pt x="544198" y="205644"/>
                  </a:lnTo>
                  <a:lnTo>
                    <a:pt x="527267" y="162503"/>
                  </a:lnTo>
                  <a:lnTo>
                    <a:pt x="504559" y="123104"/>
                  </a:lnTo>
                  <a:lnTo>
                    <a:pt x="476651" y="88069"/>
                  </a:lnTo>
                  <a:lnTo>
                    <a:pt x="444117" y="58015"/>
                  </a:lnTo>
                  <a:lnTo>
                    <a:pt x="407531" y="33562"/>
                  </a:lnTo>
                  <a:lnTo>
                    <a:pt x="367469" y="15329"/>
                  </a:lnTo>
                  <a:lnTo>
                    <a:pt x="324506" y="3935"/>
                  </a:lnTo>
                  <a:lnTo>
                    <a:pt x="279216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bk object 61"/>
            <p:cNvSpPr/>
            <p:nvPr/>
          </p:nvSpPr>
          <p:spPr>
            <a:xfrm>
              <a:off x="1787953" y="1626059"/>
              <a:ext cx="208044" cy="224120"/>
            </a:xfrm>
            <a:custGeom>
              <a:avLst/>
              <a:gdLst/>
              <a:ahLst/>
              <a:cxnLst/>
              <a:rect l="l" t="t" r="r" b="b"/>
              <a:pathLst>
                <a:path w="558800" h="601980">
                  <a:moveTo>
                    <a:pt x="279216" y="0"/>
                  </a:moveTo>
                  <a:lnTo>
                    <a:pt x="233926" y="3935"/>
                  </a:lnTo>
                  <a:lnTo>
                    <a:pt x="190963" y="15329"/>
                  </a:lnTo>
                  <a:lnTo>
                    <a:pt x="150901" y="33562"/>
                  </a:lnTo>
                  <a:lnTo>
                    <a:pt x="114315" y="58015"/>
                  </a:lnTo>
                  <a:lnTo>
                    <a:pt x="81781" y="88069"/>
                  </a:lnTo>
                  <a:lnTo>
                    <a:pt x="53873" y="123104"/>
                  </a:lnTo>
                  <a:lnTo>
                    <a:pt x="31166" y="162503"/>
                  </a:lnTo>
                  <a:lnTo>
                    <a:pt x="14234" y="205644"/>
                  </a:lnTo>
                  <a:lnTo>
                    <a:pt x="3654" y="251910"/>
                  </a:lnTo>
                  <a:lnTo>
                    <a:pt x="0" y="300681"/>
                  </a:lnTo>
                  <a:lnTo>
                    <a:pt x="3654" y="349455"/>
                  </a:lnTo>
                  <a:lnTo>
                    <a:pt x="14234" y="395724"/>
                  </a:lnTo>
                  <a:lnTo>
                    <a:pt x="31166" y="438867"/>
                  </a:lnTo>
                  <a:lnTo>
                    <a:pt x="53873" y="478267"/>
                  </a:lnTo>
                  <a:lnTo>
                    <a:pt x="81781" y="513303"/>
                  </a:lnTo>
                  <a:lnTo>
                    <a:pt x="114315" y="543358"/>
                  </a:lnTo>
                  <a:lnTo>
                    <a:pt x="150901" y="567811"/>
                  </a:lnTo>
                  <a:lnTo>
                    <a:pt x="190963" y="586044"/>
                  </a:lnTo>
                  <a:lnTo>
                    <a:pt x="233926" y="597438"/>
                  </a:lnTo>
                  <a:lnTo>
                    <a:pt x="279216" y="601374"/>
                  </a:lnTo>
                  <a:lnTo>
                    <a:pt x="324506" y="597438"/>
                  </a:lnTo>
                  <a:lnTo>
                    <a:pt x="367469" y="586044"/>
                  </a:lnTo>
                  <a:lnTo>
                    <a:pt x="407531" y="567811"/>
                  </a:lnTo>
                  <a:lnTo>
                    <a:pt x="444117" y="543358"/>
                  </a:lnTo>
                  <a:lnTo>
                    <a:pt x="476651" y="513303"/>
                  </a:lnTo>
                  <a:lnTo>
                    <a:pt x="504559" y="478267"/>
                  </a:lnTo>
                  <a:lnTo>
                    <a:pt x="527267" y="438867"/>
                  </a:lnTo>
                  <a:lnTo>
                    <a:pt x="544198" y="395724"/>
                  </a:lnTo>
                  <a:lnTo>
                    <a:pt x="554778" y="349455"/>
                  </a:lnTo>
                  <a:lnTo>
                    <a:pt x="558433" y="300681"/>
                  </a:lnTo>
                  <a:lnTo>
                    <a:pt x="554778" y="251910"/>
                  </a:lnTo>
                  <a:lnTo>
                    <a:pt x="544198" y="205644"/>
                  </a:lnTo>
                  <a:lnTo>
                    <a:pt x="527267" y="162503"/>
                  </a:lnTo>
                  <a:lnTo>
                    <a:pt x="504559" y="123104"/>
                  </a:lnTo>
                  <a:lnTo>
                    <a:pt x="476651" y="88069"/>
                  </a:lnTo>
                  <a:lnTo>
                    <a:pt x="444117" y="58015"/>
                  </a:lnTo>
                  <a:lnTo>
                    <a:pt x="407531" y="33562"/>
                  </a:lnTo>
                  <a:lnTo>
                    <a:pt x="367469" y="15329"/>
                  </a:lnTo>
                  <a:lnTo>
                    <a:pt x="324506" y="3935"/>
                  </a:lnTo>
                  <a:lnTo>
                    <a:pt x="279216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bk object 62"/>
            <p:cNvSpPr/>
            <p:nvPr/>
          </p:nvSpPr>
          <p:spPr>
            <a:xfrm>
              <a:off x="1787953" y="2000616"/>
              <a:ext cx="208044" cy="224120"/>
            </a:xfrm>
            <a:custGeom>
              <a:avLst/>
              <a:gdLst/>
              <a:ahLst/>
              <a:cxnLst/>
              <a:rect l="l" t="t" r="r" b="b"/>
              <a:pathLst>
                <a:path w="558800" h="601979">
                  <a:moveTo>
                    <a:pt x="279216" y="0"/>
                  </a:moveTo>
                  <a:lnTo>
                    <a:pt x="233926" y="3935"/>
                  </a:lnTo>
                  <a:lnTo>
                    <a:pt x="190963" y="15329"/>
                  </a:lnTo>
                  <a:lnTo>
                    <a:pt x="150901" y="33562"/>
                  </a:lnTo>
                  <a:lnTo>
                    <a:pt x="114315" y="58015"/>
                  </a:lnTo>
                  <a:lnTo>
                    <a:pt x="81781" y="88069"/>
                  </a:lnTo>
                  <a:lnTo>
                    <a:pt x="53873" y="123104"/>
                  </a:lnTo>
                  <a:lnTo>
                    <a:pt x="31166" y="162503"/>
                  </a:lnTo>
                  <a:lnTo>
                    <a:pt x="14234" y="205644"/>
                  </a:lnTo>
                  <a:lnTo>
                    <a:pt x="3654" y="251910"/>
                  </a:lnTo>
                  <a:lnTo>
                    <a:pt x="0" y="300681"/>
                  </a:lnTo>
                  <a:lnTo>
                    <a:pt x="3654" y="349455"/>
                  </a:lnTo>
                  <a:lnTo>
                    <a:pt x="14234" y="395724"/>
                  </a:lnTo>
                  <a:lnTo>
                    <a:pt x="31166" y="438867"/>
                  </a:lnTo>
                  <a:lnTo>
                    <a:pt x="53873" y="478267"/>
                  </a:lnTo>
                  <a:lnTo>
                    <a:pt x="81781" y="513303"/>
                  </a:lnTo>
                  <a:lnTo>
                    <a:pt x="114315" y="543358"/>
                  </a:lnTo>
                  <a:lnTo>
                    <a:pt x="150901" y="567811"/>
                  </a:lnTo>
                  <a:lnTo>
                    <a:pt x="190963" y="586044"/>
                  </a:lnTo>
                  <a:lnTo>
                    <a:pt x="233926" y="597438"/>
                  </a:lnTo>
                  <a:lnTo>
                    <a:pt x="279216" y="601374"/>
                  </a:lnTo>
                  <a:lnTo>
                    <a:pt x="324506" y="597438"/>
                  </a:lnTo>
                  <a:lnTo>
                    <a:pt x="367469" y="586044"/>
                  </a:lnTo>
                  <a:lnTo>
                    <a:pt x="407531" y="567811"/>
                  </a:lnTo>
                  <a:lnTo>
                    <a:pt x="444117" y="543358"/>
                  </a:lnTo>
                  <a:lnTo>
                    <a:pt x="476651" y="513303"/>
                  </a:lnTo>
                  <a:lnTo>
                    <a:pt x="504559" y="478267"/>
                  </a:lnTo>
                  <a:lnTo>
                    <a:pt x="527267" y="438867"/>
                  </a:lnTo>
                  <a:lnTo>
                    <a:pt x="544198" y="395724"/>
                  </a:lnTo>
                  <a:lnTo>
                    <a:pt x="554778" y="349455"/>
                  </a:lnTo>
                  <a:lnTo>
                    <a:pt x="558433" y="300681"/>
                  </a:lnTo>
                  <a:lnTo>
                    <a:pt x="554778" y="251910"/>
                  </a:lnTo>
                  <a:lnTo>
                    <a:pt x="544198" y="205644"/>
                  </a:lnTo>
                  <a:lnTo>
                    <a:pt x="527267" y="162503"/>
                  </a:lnTo>
                  <a:lnTo>
                    <a:pt x="504559" y="123104"/>
                  </a:lnTo>
                  <a:lnTo>
                    <a:pt x="476651" y="88069"/>
                  </a:lnTo>
                  <a:lnTo>
                    <a:pt x="444117" y="58015"/>
                  </a:lnTo>
                  <a:lnTo>
                    <a:pt x="407531" y="33562"/>
                  </a:lnTo>
                  <a:lnTo>
                    <a:pt x="367469" y="15329"/>
                  </a:lnTo>
                  <a:lnTo>
                    <a:pt x="324506" y="3935"/>
                  </a:lnTo>
                  <a:lnTo>
                    <a:pt x="279216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bk object 63"/>
            <p:cNvSpPr/>
            <p:nvPr/>
          </p:nvSpPr>
          <p:spPr>
            <a:xfrm>
              <a:off x="1787953" y="2375174"/>
              <a:ext cx="208044" cy="224120"/>
            </a:xfrm>
            <a:custGeom>
              <a:avLst/>
              <a:gdLst/>
              <a:ahLst/>
              <a:cxnLst/>
              <a:rect l="l" t="t" r="r" b="b"/>
              <a:pathLst>
                <a:path w="558800" h="601979">
                  <a:moveTo>
                    <a:pt x="279216" y="0"/>
                  </a:moveTo>
                  <a:lnTo>
                    <a:pt x="233926" y="3935"/>
                  </a:lnTo>
                  <a:lnTo>
                    <a:pt x="190963" y="15329"/>
                  </a:lnTo>
                  <a:lnTo>
                    <a:pt x="150901" y="33562"/>
                  </a:lnTo>
                  <a:lnTo>
                    <a:pt x="114315" y="58015"/>
                  </a:lnTo>
                  <a:lnTo>
                    <a:pt x="81781" y="88069"/>
                  </a:lnTo>
                  <a:lnTo>
                    <a:pt x="53873" y="123104"/>
                  </a:lnTo>
                  <a:lnTo>
                    <a:pt x="31166" y="162503"/>
                  </a:lnTo>
                  <a:lnTo>
                    <a:pt x="14234" y="205644"/>
                  </a:lnTo>
                  <a:lnTo>
                    <a:pt x="3654" y="251910"/>
                  </a:lnTo>
                  <a:lnTo>
                    <a:pt x="0" y="300681"/>
                  </a:lnTo>
                  <a:lnTo>
                    <a:pt x="3654" y="349455"/>
                  </a:lnTo>
                  <a:lnTo>
                    <a:pt x="14234" y="395724"/>
                  </a:lnTo>
                  <a:lnTo>
                    <a:pt x="31166" y="438867"/>
                  </a:lnTo>
                  <a:lnTo>
                    <a:pt x="53873" y="478267"/>
                  </a:lnTo>
                  <a:lnTo>
                    <a:pt x="81781" y="513303"/>
                  </a:lnTo>
                  <a:lnTo>
                    <a:pt x="114315" y="543358"/>
                  </a:lnTo>
                  <a:lnTo>
                    <a:pt x="150901" y="567811"/>
                  </a:lnTo>
                  <a:lnTo>
                    <a:pt x="190963" y="586044"/>
                  </a:lnTo>
                  <a:lnTo>
                    <a:pt x="233926" y="597438"/>
                  </a:lnTo>
                  <a:lnTo>
                    <a:pt x="279216" y="601374"/>
                  </a:lnTo>
                  <a:lnTo>
                    <a:pt x="324506" y="597438"/>
                  </a:lnTo>
                  <a:lnTo>
                    <a:pt x="367469" y="586044"/>
                  </a:lnTo>
                  <a:lnTo>
                    <a:pt x="407531" y="567811"/>
                  </a:lnTo>
                  <a:lnTo>
                    <a:pt x="444117" y="543358"/>
                  </a:lnTo>
                  <a:lnTo>
                    <a:pt x="476651" y="513303"/>
                  </a:lnTo>
                  <a:lnTo>
                    <a:pt x="504559" y="478267"/>
                  </a:lnTo>
                  <a:lnTo>
                    <a:pt x="527267" y="438867"/>
                  </a:lnTo>
                  <a:lnTo>
                    <a:pt x="544198" y="395724"/>
                  </a:lnTo>
                  <a:lnTo>
                    <a:pt x="554778" y="349455"/>
                  </a:lnTo>
                  <a:lnTo>
                    <a:pt x="558433" y="300681"/>
                  </a:lnTo>
                  <a:lnTo>
                    <a:pt x="554778" y="251910"/>
                  </a:lnTo>
                  <a:lnTo>
                    <a:pt x="544198" y="205644"/>
                  </a:lnTo>
                  <a:lnTo>
                    <a:pt x="527267" y="162503"/>
                  </a:lnTo>
                  <a:lnTo>
                    <a:pt x="504559" y="123104"/>
                  </a:lnTo>
                  <a:lnTo>
                    <a:pt x="476651" y="88069"/>
                  </a:lnTo>
                  <a:lnTo>
                    <a:pt x="444117" y="58015"/>
                  </a:lnTo>
                  <a:lnTo>
                    <a:pt x="407531" y="33562"/>
                  </a:lnTo>
                  <a:lnTo>
                    <a:pt x="367469" y="15329"/>
                  </a:lnTo>
                  <a:lnTo>
                    <a:pt x="324506" y="3935"/>
                  </a:lnTo>
                  <a:lnTo>
                    <a:pt x="279216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bk object 64"/>
            <p:cNvSpPr/>
            <p:nvPr/>
          </p:nvSpPr>
          <p:spPr>
            <a:xfrm>
              <a:off x="1787953" y="3124288"/>
              <a:ext cx="208044" cy="224120"/>
            </a:xfrm>
            <a:custGeom>
              <a:avLst/>
              <a:gdLst/>
              <a:ahLst/>
              <a:cxnLst/>
              <a:rect l="l" t="t" r="r" b="b"/>
              <a:pathLst>
                <a:path w="558800" h="601979">
                  <a:moveTo>
                    <a:pt x="279216" y="0"/>
                  </a:moveTo>
                  <a:lnTo>
                    <a:pt x="233926" y="3935"/>
                  </a:lnTo>
                  <a:lnTo>
                    <a:pt x="190963" y="15329"/>
                  </a:lnTo>
                  <a:lnTo>
                    <a:pt x="150901" y="33562"/>
                  </a:lnTo>
                  <a:lnTo>
                    <a:pt x="114315" y="58015"/>
                  </a:lnTo>
                  <a:lnTo>
                    <a:pt x="81781" y="88069"/>
                  </a:lnTo>
                  <a:lnTo>
                    <a:pt x="53873" y="123104"/>
                  </a:lnTo>
                  <a:lnTo>
                    <a:pt x="31166" y="162503"/>
                  </a:lnTo>
                  <a:lnTo>
                    <a:pt x="14234" y="205644"/>
                  </a:lnTo>
                  <a:lnTo>
                    <a:pt x="3654" y="251910"/>
                  </a:lnTo>
                  <a:lnTo>
                    <a:pt x="0" y="300681"/>
                  </a:lnTo>
                  <a:lnTo>
                    <a:pt x="3654" y="349455"/>
                  </a:lnTo>
                  <a:lnTo>
                    <a:pt x="14234" y="395724"/>
                  </a:lnTo>
                  <a:lnTo>
                    <a:pt x="31166" y="438867"/>
                  </a:lnTo>
                  <a:lnTo>
                    <a:pt x="53873" y="478267"/>
                  </a:lnTo>
                  <a:lnTo>
                    <a:pt x="81781" y="513303"/>
                  </a:lnTo>
                  <a:lnTo>
                    <a:pt x="114315" y="543358"/>
                  </a:lnTo>
                  <a:lnTo>
                    <a:pt x="150901" y="567811"/>
                  </a:lnTo>
                  <a:lnTo>
                    <a:pt x="190963" y="586044"/>
                  </a:lnTo>
                  <a:lnTo>
                    <a:pt x="233926" y="597438"/>
                  </a:lnTo>
                  <a:lnTo>
                    <a:pt x="279216" y="601374"/>
                  </a:lnTo>
                  <a:lnTo>
                    <a:pt x="324506" y="597438"/>
                  </a:lnTo>
                  <a:lnTo>
                    <a:pt x="367469" y="586044"/>
                  </a:lnTo>
                  <a:lnTo>
                    <a:pt x="407531" y="567811"/>
                  </a:lnTo>
                  <a:lnTo>
                    <a:pt x="444117" y="543358"/>
                  </a:lnTo>
                  <a:lnTo>
                    <a:pt x="476651" y="513303"/>
                  </a:lnTo>
                  <a:lnTo>
                    <a:pt x="504559" y="478267"/>
                  </a:lnTo>
                  <a:lnTo>
                    <a:pt x="527267" y="438867"/>
                  </a:lnTo>
                  <a:lnTo>
                    <a:pt x="544198" y="395724"/>
                  </a:lnTo>
                  <a:lnTo>
                    <a:pt x="554778" y="349455"/>
                  </a:lnTo>
                  <a:lnTo>
                    <a:pt x="558433" y="300681"/>
                  </a:lnTo>
                  <a:lnTo>
                    <a:pt x="554778" y="251910"/>
                  </a:lnTo>
                  <a:lnTo>
                    <a:pt x="544198" y="205644"/>
                  </a:lnTo>
                  <a:lnTo>
                    <a:pt x="527267" y="162503"/>
                  </a:lnTo>
                  <a:lnTo>
                    <a:pt x="504559" y="123104"/>
                  </a:lnTo>
                  <a:lnTo>
                    <a:pt x="476651" y="88069"/>
                  </a:lnTo>
                  <a:lnTo>
                    <a:pt x="444117" y="58015"/>
                  </a:lnTo>
                  <a:lnTo>
                    <a:pt x="407531" y="33562"/>
                  </a:lnTo>
                  <a:lnTo>
                    <a:pt x="367469" y="15329"/>
                  </a:lnTo>
                  <a:lnTo>
                    <a:pt x="324506" y="3935"/>
                  </a:lnTo>
                  <a:lnTo>
                    <a:pt x="279216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bk object 65"/>
            <p:cNvSpPr/>
            <p:nvPr/>
          </p:nvSpPr>
          <p:spPr>
            <a:xfrm>
              <a:off x="1787953" y="2749731"/>
              <a:ext cx="208044" cy="224120"/>
            </a:xfrm>
            <a:custGeom>
              <a:avLst/>
              <a:gdLst/>
              <a:ahLst/>
              <a:cxnLst/>
              <a:rect l="l" t="t" r="r" b="b"/>
              <a:pathLst>
                <a:path w="558800" h="601979">
                  <a:moveTo>
                    <a:pt x="279216" y="0"/>
                  </a:moveTo>
                  <a:lnTo>
                    <a:pt x="233926" y="3935"/>
                  </a:lnTo>
                  <a:lnTo>
                    <a:pt x="190963" y="15329"/>
                  </a:lnTo>
                  <a:lnTo>
                    <a:pt x="150901" y="33562"/>
                  </a:lnTo>
                  <a:lnTo>
                    <a:pt x="114315" y="58015"/>
                  </a:lnTo>
                  <a:lnTo>
                    <a:pt x="81781" y="88069"/>
                  </a:lnTo>
                  <a:lnTo>
                    <a:pt x="53873" y="123104"/>
                  </a:lnTo>
                  <a:lnTo>
                    <a:pt x="31166" y="162503"/>
                  </a:lnTo>
                  <a:lnTo>
                    <a:pt x="14234" y="205644"/>
                  </a:lnTo>
                  <a:lnTo>
                    <a:pt x="3654" y="251910"/>
                  </a:lnTo>
                  <a:lnTo>
                    <a:pt x="0" y="300681"/>
                  </a:lnTo>
                  <a:lnTo>
                    <a:pt x="3654" y="349455"/>
                  </a:lnTo>
                  <a:lnTo>
                    <a:pt x="14234" y="395724"/>
                  </a:lnTo>
                  <a:lnTo>
                    <a:pt x="31166" y="438867"/>
                  </a:lnTo>
                  <a:lnTo>
                    <a:pt x="53873" y="478267"/>
                  </a:lnTo>
                  <a:lnTo>
                    <a:pt x="81781" y="513303"/>
                  </a:lnTo>
                  <a:lnTo>
                    <a:pt x="114315" y="543358"/>
                  </a:lnTo>
                  <a:lnTo>
                    <a:pt x="150901" y="567811"/>
                  </a:lnTo>
                  <a:lnTo>
                    <a:pt x="190963" y="586044"/>
                  </a:lnTo>
                  <a:lnTo>
                    <a:pt x="233926" y="597438"/>
                  </a:lnTo>
                  <a:lnTo>
                    <a:pt x="279216" y="601374"/>
                  </a:lnTo>
                  <a:lnTo>
                    <a:pt x="324506" y="597438"/>
                  </a:lnTo>
                  <a:lnTo>
                    <a:pt x="367469" y="586044"/>
                  </a:lnTo>
                  <a:lnTo>
                    <a:pt x="407531" y="567811"/>
                  </a:lnTo>
                  <a:lnTo>
                    <a:pt x="444117" y="543358"/>
                  </a:lnTo>
                  <a:lnTo>
                    <a:pt x="476651" y="513303"/>
                  </a:lnTo>
                  <a:lnTo>
                    <a:pt x="504559" y="478267"/>
                  </a:lnTo>
                  <a:lnTo>
                    <a:pt x="527267" y="438867"/>
                  </a:lnTo>
                  <a:lnTo>
                    <a:pt x="544198" y="395724"/>
                  </a:lnTo>
                  <a:lnTo>
                    <a:pt x="554778" y="349455"/>
                  </a:lnTo>
                  <a:lnTo>
                    <a:pt x="558433" y="300681"/>
                  </a:lnTo>
                  <a:lnTo>
                    <a:pt x="554778" y="251910"/>
                  </a:lnTo>
                  <a:lnTo>
                    <a:pt x="544198" y="205644"/>
                  </a:lnTo>
                  <a:lnTo>
                    <a:pt x="527267" y="162503"/>
                  </a:lnTo>
                  <a:lnTo>
                    <a:pt x="504559" y="123104"/>
                  </a:lnTo>
                  <a:lnTo>
                    <a:pt x="476651" y="88069"/>
                  </a:lnTo>
                  <a:lnTo>
                    <a:pt x="444117" y="58015"/>
                  </a:lnTo>
                  <a:lnTo>
                    <a:pt x="407531" y="33562"/>
                  </a:lnTo>
                  <a:lnTo>
                    <a:pt x="367469" y="15329"/>
                  </a:lnTo>
                  <a:lnTo>
                    <a:pt x="324506" y="3935"/>
                  </a:lnTo>
                  <a:lnTo>
                    <a:pt x="279216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bk object 66"/>
            <p:cNvSpPr/>
            <p:nvPr/>
          </p:nvSpPr>
          <p:spPr>
            <a:xfrm>
              <a:off x="1470187" y="3694623"/>
              <a:ext cx="180147" cy="193859"/>
            </a:xfrm>
            <a:custGeom>
              <a:avLst/>
              <a:gdLst/>
              <a:ahLst/>
              <a:cxnLst/>
              <a:rect l="l" t="t" r="r" b="b"/>
              <a:pathLst>
                <a:path w="483869" h="520700">
                  <a:moveTo>
                    <a:pt x="241626" y="0"/>
                  </a:moveTo>
                  <a:lnTo>
                    <a:pt x="198192" y="4192"/>
                  </a:lnTo>
                  <a:lnTo>
                    <a:pt x="157312" y="16279"/>
                  </a:lnTo>
                  <a:lnTo>
                    <a:pt x="119670" y="35526"/>
                  </a:lnTo>
                  <a:lnTo>
                    <a:pt x="85947" y="61198"/>
                  </a:lnTo>
                  <a:lnTo>
                    <a:pt x="56825" y="92559"/>
                  </a:lnTo>
                  <a:lnTo>
                    <a:pt x="32987" y="128877"/>
                  </a:lnTo>
                  <a:lnTo>
                    <a:pt x="15116" y="169414"/>
                  </a:lnTo>
                  <a:lnTo>
                    <a:pt x="3892" y="213438"/>
                  </a:lnTo>
                  <a:lnTo>
                    <a:pt x="0" y="260211"/>
                  </a:lnTo>
                  <a:lnTo>
                    <a:pt x="3892" y="306982"/>
                  </a:lnTo>
                  <a:lnTo>
                    <a:pt x="15116" y="351003"/>
                  </a:lnTo>
                  <a:lnTo>
                    <a:pt x="32987" y="391539"/>
                  </a:lnTo>
                  <a:lnTo>
                    <a:pt x="56825" y="427855"/>
                  </a:lnTo>
                  <a:lnTo>
                    <a:pt x="85947" y="459216"/>
                  </a:lnTo>
                  <a:lnTo>
                    <a:pt x="119670" y="484887"/>
                  </a:lnTo>
                  <a:lnTo>
                    <a:pt x="157312" y="504134"/>
                  </a:lnTo>
                  <a:lnTo>
                    <a:pt x="198192" y="516221"/>
                  </a:lnTo>
                  <a:lnTo>
                    <a:pt x="241626" y="520413"/>
                  </a:lnTo>
                  <a:lnTo>
                    <a:pt x="285060" y="516221"/>
                  </a:lnTo>
                  <a:lnTo>
                    <a:pt x="325939" y="504134"/>
                  </a:lnTo>
                  <a:lnTo>
                    <a:pt x="363581" y="484887"/>
                  </a:lnTo>
                  <a:lnTo>
                    <a:pt x="397304" y="459216"/>
                  </a:lnTo>
                  <a:lnTo>
                    <a:pt x="426426" y="427855"/>
                  </a:lnTo>
                  <a:lnTo>
                    <a:pt x="450264" y="391539"/>
                  </a:lnTo>
                  <a:lnTo>
                    <a:pt x="468136" y="351003"/>
                  </a:lnTo>
                  <a:lnTo>
                    <a:pt x="479359" y="306982"/>
                  </a:lnTo>
                  <a:lnTo>
                    <a:pt x="483252" y="260211"/>
                  </a:lnTo>
                  <a:lnTo>
                    <a:pt x="479359" y="213438"/>
                  </a:lnTo>
                  <a:lnTo>
                    <a:pt x="468136" y="169414"/>
                  </a:lnTo>
                  <a:lnTo>
                    <a:pt x="450264" y="128877"/>
                  </a:lnTo>
                  <a:lnTo>
                    <a:pt x="426426" y="92559"/>
                  </a:lnTo>
                  <a:lnTo>
                    <a:pt x="397304" y="61198"/>
                  </a:lnTo>
                  <a:lnTo>
                    <a:pt x="363581" y="35526"/>
                  </a:lnTo>
                  <a:lnTo>
                    <a:pt x="325939" y="16279"/>
                  </a:lnTo>
                  <a:lnTo>
                    <a:pt x="285060" y="4192"/>
                  </a:lnTo>
                  <a:lnTo>
                    <a:pt x="241626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bk object 67"/>
            <p:cNvSpPr/>
            <p:nvPr/>
          </p:nvSpPr>
          <p:spPr>
            <a:xfrm>
              <a:off x="1470187" y="3322196"/>
              <a:ext cx="180147" cy="193859"/>
            </a:xfrm>
            <a:custGeom>
              <a:avLst/>
              <a:gdLst/>
              <a:ahLst/>
              <a:cxnLst/>
              <a:rect l="l" t="t" r="r" b="b"/>
              <a:pathLst>
                <a:path w="483869" h="520700">
                  <a:moveTo>
                    <a:pt x="241626" y="0"/>
                  </a:moveTo>
                  <a:lnTo>
                    <a:pt x="198192" y="4192"/>
                  </a:lnTo>
                  <a:lnTo>
                    <a:pt x="157312" y="16279"/>
                  </a:lnTo>
                  <a:lnTo>
                    <a:pt x="119670" y="35526"/>
                  </a:lnTo>
                  <a:lnTo>
                    <a:pt x="85947" y="61198"/>
                  </a:lnTo>
                  <a:lnTo>
                    <a:pt x="56825" y="92559"/>
                  </a:lnTo>
                  <a:lnTo>
                    <a:pt x="32987" y="128877"/>
                  </a:lnTo>
                  <a:lnTo>
                    <a:pt x="15116" y="169414"/>
                  </a:lnTo>
                  <a:lnTo>
                    <a:pt x="3892" y="213438"/>
                  </a:lnTo>
                  <a:lnTo>
                    <a:pt x="0" y="260211"/>
                  </a:lnTo>
                  <a:lnTo>
                    <a:pt x="3892" y="306982"/>
                  </a:lnTo>
                  <a:lnTo>
                    <a:pt x="15116" y="351003"/>
                  </a:lnTo>
                  <a:lnTo>
                    <a:pt x="32987" y="391539"/>
                  </a:lnTo>
                  <a:lnTo>
                    <a:pt x="56825" y="427855"/>
                  </a:lnTo>
                  <a:lnTo>
                    <a:pt x="85947" y="459216"/>
                  </a:lnTo>
                  <a:lnTo>
                    <a:pt x="119670" y="484887"/>
                  </a:lnTo>
                  <a:lnTo>
                    <a:pt x="157312" y="504134"/>
                  </a:lnTo>
                  <a:lnTo>
                    <a:pt x="198192" y="516221"/>
                  </a:lnTo>
                  <a:lnTo>
                    <a:pt x="241626" y="520413"/>
                  </a:lnTo>
                  <a:lnTo>
                    <a:pt x="285060" y="516221"/>
                  </a:lnTo>
                  <a:lnTo>
                    <a:pt x="325939" y="504134"/>
                  </a:lnTo>
                  <a:lnTo>
                    <a:pt x="363581" y="484887"/>
                  </a:lnTo>
                  <a:lnTo>
                    <a:pt x="397304" y="459216"/>
                  </a:lnTo>
                  <a:lnTo>
                    <a:pt x="426426" y="427855"/>
                  </a:lnTo>
                  <a:lnTo>
                    <a:pt x="450264" y="391539"/>
                  </a:lnTo>
                  <a:lnTo>
                    <a:pt x="468136" y="351003"/>
                  </a:lnTo>
                  <a:lnTo>
                    <a:pt x="479359" y="306982"/>
                  </a:lnTo>
                  <a:lnTo>
                    <a:pt x="483252" y="260211"/>
                  </a:lnTo>
                  <a:lnTo>
                    <a:pt x="479359" y="213438"/>
                  </a:lnTo>
                  <a:lnTo>
                    <a:pt x="468136" y="169414"/>
                  </a:lnTo>
                  <a:lnTo>
                    <a:pt x="450264" y="128877"/>
                  </a:lnTo>
                  <a:lnTo>
                    <a:pt x="426426" y="92559"/>
                  </a:lnTo>
                  <a:lnTo>
                    <a:pt x="397304" y="61198"/>
                  </a:lnTo>
                  <a:lnTo>
                    <a:pt x="363581" y="35526"/>
                  </a:lnTo>
                  <a:lnTo>
                    <a:pt x="325939" y="16279"/>
                  </a:lnTo>
                  <a:lnTo>
                    <a:pt x="285060" y="4192"/>
                  </a:lnTo>
                  <a:lnTo>
                    <a:pt x="241626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bk object 68"/>
            <p:cNvSpPr/>
            <p:nvPr/>
          </p:nvSpPr>
          <p:spPr>
            <a:xfrm>
              <a:off x="1470187" y="1087631"/>
              <a:ext cx="180147" cy="193859"/>
            </a:xfrm>
            <a:custGeom>
              <a:avLst/>
              <a:gdLst/>
              <a:ahLst/>
              <a:cxnLst/>
              <a:rect l="l" t="t" r="r" b="b"/>
              <a:pathLst>
                <a:path w="483869" h="520700">
                  <a:moveTo>
                    <a:pt x="241626" y="0"/>
                  </a:moveTo>
                  <a:lnTo>
                    <a:pt x="198192" y="4192"/>
                  </a:lnTo>
                  <a:lnTo>
                    <a:pt x="157312" y="16279"/>
                  </a:lnTo>
                  <a:lnTo>
                    <a:pt x="119670" y="35526"/>
                  </a:lnTo>
                  <a:lnTo>
                    <a:pt x="85947" y="61198"/>
                  </a:lnTo>
                  <a:lnTo>
                    <a:pt x="56825" y="92559"/>
                  </a:lnTo>
                  <a:lnTo>
                    <a:pt x="32987" y="128877"/>
                  </a:lnTo>
                  <a:lnTo>
                    <a:pt x="15116" y="169414"/>
                  </a:lnTo>
                  <a:lnTo>
                    <a:pt x="3892" y="213438"/>
                  </a:lnTo>
                  <a:lnTo>
                    <a:pt x="0" y="260211"/>
                  </a:lnTo>
                  <a:lnTo>
                    <a:pt x="3892" y="306982"/>
                  </a:lnTo>
                  <a:lnTo>
                    <a:pt x="15116" y="351003"/>
                  </a:lnTo>
                  <a:lnTo>
                    <a:pt x="32987" y="391539"/>
                  </a:lnTo>
                  <a:lnTo>
                    <a:pt x="56825" y="427855"/>
                  </a:lnTo>
                  <a:lnTo>
                    <a:pt x="85947" y="459216"/>
                  </a:lnTo>
                  <a:lnTo>
                    <a:pt x="119670" y="484887"/>
                  </a:lnTo>
                  <a:lnTo>
                    <a:pt x="157312" y="504134"/>
                  </a:lnTo>
                  <a:lnTo>
                    <a:pt x="198192" y="516221"/>
                  </a:lnTo>
                  <a:lnTo>
                    <a:pt x="241626" y="520413"/>
                  </a:lnTo>
                  <a:lnTo>
                    <a:pt x="285060" y="516221"/>
                  </a:lnTo>
                  <a:lnTo>
                    <a:pt x="325939" y="504134"/>
                  </a:lnTo>
                  <a:lnTo>
                    <a:pt x="363581" y="484887"/>
                  </a:lnTo>
                  <a:lnTo>
                    <a:pt x="397304" y="459216"/>
                  </a:lnTo>
                  <a:lnTo>
                    <a:pt x="426426" y="427855"/>
                  </a:lnTo>
                  <a:lnTo>
                    <a:pt x="450264" y="391539"/>
                  </a:lnTo>
                  <a:lnTo>
                    <a:pt x="468136" y="351003"/>
                  </a:lnTo>
                  <a:lnTo>
                    <a:pt x="479359" y="306982"/>
                  </a:lnTo>
                  <a:lnTo>
                    <a:pt x="483252" y="260211"/>
                  </a:lnTo>
                  <a:lnTo>
                    <a:pt x="479359" y="213438"/>
                  </a:lnTo>
                  <a:lnTo>
                    <a:pt x="468136" y="169414"/>
                  </a:lnTo>
                  <a:lnTo>
                    <a:pt x="450264" y="128877"/>
                  </a:lnTo>
                  <a:lnTo>
                    <a:pt x="426426" y="92559"/>
                  </a:lnTo>
                  <a:lnTo>
                    <a:pt x="397304" y="61198"/>
                  </a:lnTo>
                  <a:lnTo>
                    <a:pt x="363581" y="35526"/>
                  </a:lnTo>
                  <a:lnTo>
                    <a:pt x="325939" y="16279"/>
                  </a:lnTo>
                  <a:lnTo>
                    <a:pt x="285060" y="4192"/>
                  </a:lnTo>
                  <a:lnTo>
                    <a:pt x="241626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bk object 69"/>
            <p:cNvSpPr/>
            <p:nvPr/>
          </p:nvSpPr>
          <p:spPr>
            <a:xfrm>
              <a:off x="1470187" y="1460059"/>
              <a:ext cx="180147" cy="193859"/>
            </a:xfrm>
            <a:custGeom>
              <a:avLst/>
              <a:gdLst/>
              <a:ahLst/>
              <a:cxnLst/>
              <a:rect l="l" t="t" r="r" b="b"/>
              <a:pathLst>
                <a:path w="483869" h="520700">
                  <a:moveTo>
                    <a:pt x="241626" y="0"/>
                  </a:moveTo>
                  <a:lnTo>
                    <a:pt x="198192" y="4192"/>
                  </a:lnTo>
                  <a:lnTo>
                    <a:pt x="157312" y="16279"/>
                  </a:lnTo>
                  <a:lnTo>
                    <a:pt x="119670" y="35525"/>
                  </a:lnTo>
                  <a:lnTo>
                    <a:pt x="85947" y="61197"/>
                  </a:lnTo>
                  <a:lnTo>
                    <a:pt x="56825" y="92558"/>
                  </a:lnTo>
                  <a:lnTo>
                    <a:pt x="32987" y="128874"/>
                  </a:lnTo>
                  <a:lnTo>
                    <a:pt x="15116" y="169409"/>
                  </a:lnTo>
                  <a:lnTo>
                    <a:pt x="3892" y="213430"/>
                  </a:lnTo>
                  <a:lnTo>
                    <a:pt x="0" y="260201"/>
                  </a:lnTo>
                  <a:lnTo>
                    <a:pt x="3892" y="306975"/>
                  </a:lnTo>
                  <a:lnTo>
                    <a:pt x="15116" y="350998"/>
                  </a:lnTo>
                  <a:lnTo>
                    <a:pt x="32987" y="391536"/>
                  </a:lnTo>
                  <a:lnTo>
                    <a:pt x="56825" y="427853"/>
                  </a:lnTo>
                  <a:lnTo>
                    <a:pt x="85947" y="459215"/>
                  </a:lnTo>
                  <a:lnTo>
                    <a:pt x="119670" y="484887"/>
                  </a:lnTo>
                  <a:lnTo>
                    <a:pt x="157312" y="504134"/>
                  </a:lnTo>
                  <a:lnTo>
                    <a:pt x="198192" y="516221"/>
                  </a:lnTo>
                  <a:lnTo>
                    <a:pt x="241626" y="520413"/>
                  </a:lnTo>
                  <a:lnTo>
                    <a:pt x="285060" y="516221"/>
                  </a:lnTo>
                  <a:lnTo>
                    <a:pt x="325939" y="504134"/>
                  </a:lnTo>
                  <a:lnTo>
                    <a:pt x="363581" y="484887"/>
                  </a:lnTo>
                  <a:lnTo>
                    <a:pt x="397304" y="459215"/>
                  </a:lnTo>
                  <a:lnTo>
                    <a:pt x="426426" y="427853"/>
                  </a:lnTo>
                  <a:lnTo>
                    <a:pt x="450264" y="391536"/>
                  </a:lnTo>
                  <a:lnTo>
                    <a:pt x="468136" y="350998"/>
                  </a:lnTo>
                  <a:lnTo>
                    <a:pt x="479359" y="306975"/>
                  </a:lnTo>
                  <a:lnTo>
                    <a:pt x="483252" y="260201"/>
                  </a:lnTo>
                  <a:lnTo>
                    <a:pt x="479359" y="213430"/>
                  </a:lnTo>
                  <a:lnTo>
                    <a:pt x="468136" y="169409"/>
                  </a:lnTo>
                  <a:lnTo>
                    <a:pt x="450264" y="128874"/>
                  </a:lnTo>
                  <a:lnTo>
                    <a:pt x="426426" y="92558"/>
                  </a:lnTo>
                  <a:lnTo>
                    <a:pt x="397304" y="61197"/>
                  </a:lnTo>
                  <a:lnTo>
                    <a:pt x="363581" y="35525"/>
                  </a:lnTo>
                  <a:lnTo>
                    <a:pt x="325939" y="16279"/>
                  </a:lnTo>
                  <a:lnTo>
                    <a:pt x="285060" y="4192"/>
                  </a:lnTo>
                  <a:lnTo>
                    <a:pt x="241626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bk object 70"/>
            <p:cNvSpPr/>
            <p:nvPr/>
          </p:nvSpPr>
          <p:spPr>
            <a:xfrm>
              <a:off x="1470187" y="1832486"/>
              <a:ext cx="180147" cy="193859"/>
            </a:xfrm>
            <a:custGeom>
              <a:avLst/>
              <a:gdLst/>
              <a:ahLst/>
              <a:cxnLst/>
              <a:rect l="l" t="t" r="r" b="b"/>
              <a:pathLst>
                <a:path w="483869" h="520700">
                  <a:moveTo>
                    <a:pt x="241626" y="0"/>
                  </a:moveTo>
                  <a:lnTo>
                    <a:pt x="198192" y="4192"/>
                  </a:lnTo>
                  <a:lnTo>
                    <a:pt x="157312" y="16279"/>
                  </a:lnTo>
                  <a:lnTo>
                    <a:pt x="119670" y="35526"/>
                  </a:lnTo>
                  <a:lnTo>
                    <a:pt x="85947" y="61198"/>
                  </a:lnTo>
                  <a:lnTo>
                    <a:pt x="56825" y="92559"/>
                  </a:lnTo>
                  <a:lnTo>
                    <a:pt x="32987" y="128877"/>
                  </a:lnTo>
                  <a:lnTo>
                    <a:pt x="15116" y="169414"/>
                  </a:lnTo>
                  <a:lnTo>
                    <a:pt x="3892" y="213438"/>
                  </a:lnTo>
                  <a:lnTo>
                    <a:pt x="0" y="260211"/>
                  </a:lnTo>
                  <a:lnTo>
                    <a:pt x="3892" y="306982"/>
                  </a:lnTo>
                  <a:lnTo>
                    <a:pt x="15116" y="351003"/>
                  </a:lnTo>
                  <a:lnTo>
                    <a:pt x="32987" y="391539"/>
                  </a:lnTo>
                  <a:lnTo>
                    <a:pt x="56825" y="427855"/>
                  </a:lnTo>
                  <a:lnTo>
                    <a:pt x="85947" y="459216"/>
                  </a:lnTo>
                  <a:lnTo>
                    <a:pt x="119670" y="484887"/>
                  </a:lnTo>
                  <a:lnTo>
                    <a:pt x="157312" y="504134"/>
                  </a:lnTo>
                  <a:lnTo>
                    <a:pt x="198192" y="516221"/>
                  </a:lnTo>
                  <a:lnTo>
                    <a:pt x="241626" y="520413"/>
                  </a:lnTo>
                  <a:lnTo>
                    <a:pt x="285060" y="516221"/>
                  </a:lnTo>
                  <a:lnTo>
                    <a:pt x="325939" y="504134"/>
                  </a:lnTo>
                  <a:lnTo>
                    <a:pt x="363581" y="484887"/>
                  </a:lnTo>
                  <a:lnTo>
                    <a:pt x="397304" y="459216"/>
                  </a:lnTo>
                  <a:lnTo>
                    <a:pt x="426426" y="427855"/>
                  </a:lnTo>
                  <a:lnTo>
                    <a:pt x="450264" y="391539"/>
                  </a:lnTo>
                  <a:lnTo>
                    <a:pt x="468136" y="351003"/>
                  </a:lnTo>
                  <a:lnTo>
                    <a:pt x="479359" y="306982"/>
                  </a:lnTo>
                  <a:lnTo>
                    <a:pt x="483252" y="260211"/>
                  </a:lnTo>
                  <a:lnTo>
                    <a:pt x="479359" y="213438"/>
                  </a:lnTo>
                  <a:lnTo>
                    <a:pt x="468136" y="169414"/>
                  </a:lnTo>
                  <a:lnTo>
                    <a:pt x="450264" y="128877"/>
                  </a:lnTo>
                  <a:lnTo>
                    <a:pt x="426426" y="92559"/>
                  </a:lnTo>
                  <a:lnTo>
                    <a:pt x="397304" y="61198"/>
                  </a:lnTo>
                  <a:lnTo>
                    <a:pt x="363581" y="35526"/>
                  </a:lnTo>
                  <a:lnTo>
                    <a:pt x="325939" y="16279"/>
                  </a:lnTo>
                  <a:lnTo>
                    <a:pt x="285060" y="4192"/>
                  </a:lnTo>
                  <a:lnTo>
                    <a:pt x="241626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bk object 71"/>
            <p:cNvSpPr/>
            <p:nvPr/>
          </p:nvSpPr>
          <p:spPr>
            <a:xfrm>
              <a:off x="1470187" y="2204913"/>
              <a:ext cx="180147" cy="193859"/>
            </a:xfrm>
            <a:custGeom>
              <a:avLst/>
              <a:gdLst/>
              <a:ahLst/>
              <a:cxnLst/>
              <a:rect l="l" t="t" r="r" b="b"/>
              <a:pathLst>
                <a:path w="483869" h="520700">
                  <a:moveTo>
                    <a:pt x="241626" y="0"/>
                  </a:moveTo>
                  <a:lnTo>
                    <a:pt x="198192" y="4192"/>
                  </a:lnTo>
                  <a:lnTo>
                    <a:pt x="157312" y="16279"/>
                  </a:lnTo>
                  <a:lnTo>
                    <a:pt x="119670" y="35526"/>
                  </a:lnTo>
                  <a:lnTo>
                    <a:pt x="85947" y="61198"/>
                  </a:lnTo>
                  <a:lnTo>
                    <a:pt x="56825" y="92559"/>
                  </a:lnTo>
                  <a:lnTo>
                    <a:pt x="32987" y="128877"/>
                  </a:lnTo>
                  <a:lnTo>
                    <a:pt x="15116" y="169414"/>
                  </a:lnTo>
                  <a:lnTo>
                    <a:pt x="3892" y="213438"/>
                  </a:lnTo>
                  <a:lnTo>
                    <a:pt x="0" y="260211"/>
                  </a:lnTo>
                  <a:lnTo>
                    <a:pt x="3892" y="306982"/>
                  </a:lnTo>
                  <a:lnTo>
                    <a:pt x="15116" y="351003"/>
                  </a:lnTo>
                  <a:lnTo>
                    <a:pt x="32987" y="391539"/>
                  </a:lnTo>
                  <a:lnTo>
                    <a:pt x="56825" y="427855"/>
                  </a:lnTo>
                  <a:lnTo>
                    <a:pt x="85947" y="459216"/>
                  </a:lnTo>
                  <a:lnTo>
                    <a:pt x="119670" y="484887"/>
                  </a:lnTo>
                  <a:lnTo>
                    <a:pt x="157312" y="504134"/>
                  </a:lnTo>
                  <a:lnTo>
                    <a:pt x="198192" y="516221"/>
                  </a:lnTo>
                  <a:lnTo>
                    <a:pt x="241626" y="520413"/>
                  </a:lnTo>
                  <a:lnTo>
                    <a:pt x="285060" y="516221"/>
                  </a:lnTo>
                  <a:lnTo>
                    <a:pt x="325939" y="504134"/>
                  </a:lnTo>
                  <a:lnTo>
                    <a:pt x="363581" y="484887"/>
                  </a:lnTo>
                  <a:lnTo>
                    <a:pt x="397304" y="459216"/>
                  </a:lnTo>
                  <a:lnTo>
                    <a:pt x="426426" y="427855"/>
                  </a:lnTo>
                  <a:lnTo>
                    <a:pt x="450264" y="391539"/>
                  </a:lnTo>
                  <a:lnTo>
                    <a:pt x="468136" y="351003"/>
                  </a:lnTo>
                  <a:lnTo>
                    <a:pt x="479359" y="306982"/>
                  </a:lnTo>
                  <a:lnTo>
                    <a:pt x="483252" y="260211"/>
                  </a:lnTo>
                  <a:lnTo>
                    <a:pt x="479359" y="213438"/>
                  </a:lnTo>
                  <a:lnTo>
                    <a:pt x="468136" y="169414"/>
                  </a:lnTo>
                  <a:lnTo>
                    <a:pt x="450264" y="128877"/>
                  </a:lnTo>
                  <a:lnTo>
                    <a:pt x="426426" y="92559"/>
                  </a:lnTo>
                  <a:lnTo>
                    <a:pt x="397304" y="61198"/>
                  </a:lnTo>
                  <a:lnTo>
                    <a:pt x="363581" y="35526"/>
                  </a:lnTo>
                  <a:lnTo>
                    <a:pt x="325939" y="16279"/>
                  </a:lnTo>
                  <a:lnTo>
                    <a:pt x="285060" y="4192"/>
                  </a:lnTo>
                  <a:lnTo>
                    <a:pt x="241626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bk object 72"/>
            <p:cNvSpPr/>
            <p:nvPr/>
          </p:nvSpPr>
          <p:spPr>
            <a:xfrm>
              <a:off x="1470187" y="2949768"/>
              <a:ext cx="180147" cy="193859"/>
            </a:xfrm>
            <a:custGeom>
              <a:avLst/>
              <a:gdLst/>
              <a:ahLst/>
              <a:cxnLst/>
              <a:rect l="l" t="t" r="r" b="b"/>
              <a:pathLst>
                <a:path w="483869" h="520700">
                  <a:moveTo>
                    <a:pt x="241626" y="0"/>
                  </a:moveTo>
                  <a:lnTo>
                    <a:pt x="198192" y="4192"/>
                  </a:lnTo>
                  <a:lnTo>
                    <a:pt x="157312" y="16279"/>
                  </a:lnTo>
                  <a:lnTo>
                    <a:pt x="119670" y="35526"/>
                  </a:lnTo>
                  <a:lnTo>
                    <a:pt x="85947" y="61198"/>
                  </a:lnTo>
                  <a:lnTo>
                    <a:pt x="56825" y="92559"/>
                  </a:lnTo>
                  <a:lnTo>
                    <a:pt x="32987" y="128877"/>
                  </a:lnTo>
                  <a:lnTo>
                    <a:pt x="15116" y="169414"/>
                  </a:lnTo>
                  <a:lnTo>
                    <a:pt x="3892" y="213438"/>
                  </a:lnTo>
                  <a:lnTo>
                    <a:pt x="0" y="260211"/>
                  </a:lnTo>
                  <a:lnTo>
                    <a:pt x="3892" y="306982"/>
                  </a:lnTo>
                  <a:lnTo>
                    <a:pt x="15116" y="351003"/>
                  </a:lnTo>
                  <a:lnTo>
                    <a:pt x="32987" y="391539"/>
                  </a:lnTo>
                  <a:lnTo>
                    <a:pt x="56825" y="427855"/>
                  </a:lnTo>
                  <a:lnTo>
                    <a:pt x="85947" y="459216"/>
                  </a:lnTo>
                  <a:lnTo>
                    <a:pt x="119670" y="484887"/>
                  </a:lnTo>
                  <a:lnTo>
                    <a:pt x="157312" y="504134"/>
                  </a:lnTo>
                  <a:lnTo>
                    <a:pt x="198192" y="516221"/>
                  </a:lnTo>
                  <a:lnTo>
                    <a:pt x="241626" y="520413"/>
                  </a:lnTo>
                  <a:lnTo>
                    <a:pt x="285060" y="516221"/>
                  </a:lnTo>
                  <a:lnTo>
                    <a:pt x="325939" y="504134"/>
                  </a:lnTo>
                  <a:lnTo>
                    <a:pt x="363581" y="484887"/>
                  </a:lnTo>
                  <a:lnTo>
                    <a:pt x="397304" y="459216"/>
                  </a:lnTo>
                  <a:lnTo>
                    <a:pt x="426426" y="427855"/>
                  </a:lnTo>
                  <a:lnTo>
                    <a:pt x="450264" y="391539"/>
                  </a:lnTo>
                  <a:lnTo>
                    <a:pt x="468136" y="351003"/>
                  </a:lnTo>
                  <a:lnTo>
                    <a:pt x="479359" y="306982"/>
                  </a:lnTo>
                  <a:lnTo>
                    <a:pt x="483252" y="260211"/>
                  </a:lnTo>
                  <a:lnTo>
                    <a:pt x="479359" y="213438"/>
                  </a:lnTo>
                  <a:lnTo>
                    <a:pt x="468136" y="169414"/>
                  </a:lnTo>
                  <a:lnTo>
                    <a:pt x="450264" y="128877"/>
                  </a:lnTo>
                  <a:lnTo>
                    <a:pt x="426426" y="92559"/>
                  </a:lnTo>
                  <a:lnTo>
                    <a:pt x="397304" y="61198"/>
                  </a:lnTo>
                  <a:lnTo>
                    <a:pt x="363581" y="35526"/>
                  </a:lnTo>
                  <a:lnTo>
                    <a:pt x="325939" y="16279"/>
                  </a:lnTo>
                  <a:lnTo>
                    <a:pt x="285060" y="4192"/>
                  </a:lnTo>
                  <a:lnTo>
                    <a:pt x="241626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bk object 73"/>
            <p:cNvSpPr/>
            <p:nvPr/>
          </p:nvSpPr>
          <p:spPr>
            <a:xfrm>
              <a:off x="1470187" y="2577340"/>
              <a:ext cx="180147" cy="193859"/>
            </a:xfrm>
            <a:custGeom>
              <a:avLst/>
              <a:gdLst/>
              <a:ahLst/>
              <a:cxnLst/>
              <a:rect l="l" t="t" r="r" b="b"/>
              <a:pathLst>
                <a:path w="483869" h="520700">
                  <a:moveTo>
                    <a:pt x="241626" y="0"/>
                  </a:moveTo>
                  <a:lnTo>
                    <a:pt x="198192" y="4192"/>
                  </a:lnTo>
                  <a:lnTo>
                    <a:pt x="157312" y="16279"/>
                  </a:lnTo>
                  <a:lnTo>
                    <a:pt x="119670" y="35526"/>
                  </a:lnTo>
                  <a:lnTo>
                    <a:pt x="85947" y="61198"/>
                  </a:lnTo>
                  <a:lnTo>
                    <a:pt x="56825" y="92559"/>
                  </a:lnTo>
                  <a:lnTo>
                    <a:pt x="32987" y="128877"/>
                  </a:lnTo>
                  <a:lnTo>
                    <a:pt x="15116" y="169414"/>
                  </a:lnTo>
                  <a:lnTo>
                    <a:pt x="3892" y="213438"/>
                  </a:lnTo>
                  <a:lnTo>
                    <a:pt x="0" y="260211"/>
                  </a:lnTo>
                  <a:lnTo>
                    <a:pt x="3892" y="306982"/>
                  </a:lnTo>
                  <a:lnTo>
                    <a:pt x="15116" y="351003"/>
                  </a:lnTo>
                  <a:lnTo>
                    <a:pt x="32987" y="391539"/>
                  </a:lnTo>
                  <a:lnTo>
                    <a:pt x="56825" y="427855"/>
                  </a:lnTo>
                  <a:lnTo>
                    <a:pt x="85947" y="459216"/>
                  </a:lnTo>
                  <a:lnTo>
                    <a:pt x="119670" y="484887"/>
                  </a:lnTo>
                  <a:lnTo>
                    <a:pt x="157312" y="504134"/>
                  </a:lnTo>
                  <a:lnTo>
                    <a:pt x="198192" y="516221"/>
                  </a:lnTo>
                  <a:lnTo>
                    <a:pt x="241626" y="520413"/>
                  </a:lnTo>
                  <a:lnTo>
                    <a:pt x="285060" y="516221"/>
                  </a:lnTo>
                  <a:lnTo>
                    <a:pt x="325939" y="504134"/>
                  </a:lnTo>
                  <a:lnTo>
                    <a:pt x="363581" y="484887"/>
                  </a:lnTo>
                  <a:lnTo>
                    <a:pt x="397304" y="459216"/>
                  </a:lnTo>
                  <a:lnTo>
                    <a:pt x="426426" y="427855"/>
                  </a:lnTo>
                  <a:lnTo>
                    <a:pt x="450264" y="391539"/>
                  </a:lnTo>
                  <a:lnTo>
                    <a:pt x="468136" y="351003"/>
                  </a:lnTo>
                  <a:lnTo>
                    <a:pt x="479359" y="306982"/>
                  </a:lnTo>
                  <a:lnTo>
                    <a:pt x="483252" y="260211"/>
                  </a:lnTo>
                  <a:lnTo>
                    <a:pt x="479359" y="213438"/>
                  </a:lnTo>
                  <a:lnTo>
                    <a:pt x="468136" y="169414"/>
                  </a:lnTo>
                  <a:lnTo>
                    <a:pt x="450264" y="128877"/>
                  </a:lnTo>
                  <a:lnTo>
                    <a:pt x="426426" y="92559"/>
                  </a:lnTo>
                  <a:lnTo>
                    <a:pt x="397304" y="61198"/>
                  </a:lnTo>
                  <a:lnTo>
                    <a:pt x="363581" y="35526"/>
                  </a:lnTo>
                  <a:lnTo>
                    <a:pt x="325939" y="16279"/>
                  </a:lnTo>
                  <a:lnTo>
                    <a:pt x="285060" y="4192"/>
                  </a:lnTo>
                  <a:lnTo>
                    <a:pt x="241626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bk object 74"/>
            <p:cNvSpPr/>
            <p:nvPr/>
          </p:nvSpPr>
          <p:spPr>
            <a:xfrm>
              <a:off x="1164222" y="3547314"/>
              <a:ext cx="139957" cy="150832"/>
            </a:xfrm>
            <a:custGeom>
              <a:avLst/>
              <a:gdLst/>
              <a:ahLst/>
              <a:cxnLst/>
              <a:rect l="l" t="t" r="r" b="b"/>
              <a:pathLst>
                <a:path w="375919" h="405129">
                  <a:moveTo>
                    <a:pt x="187931" y="0"/>
                  </a:moveTo>
                  <a:lnTo>
                    <a:pt x="144838" y="5345"/>
                  </a:lnTo>
                  <a:lnTo>
                    <a:pt x="105281" y="20571"/>
                  </a:lnTo>
                  <a:lnTo>
                    <a:pt x="70387" y="44462"/>
                  </a:lnTo>
                  <a:lnTo>
                    <a:pt x="41284" y="75804"/>
                  </a:lnTo>
                  <a:lnTo>
                    <a:pt x="19100" y="113381"/>
                  </a:lnTo>
                  <a:lnTo>
                    <a:pt x="4963" y="155978"/>
                  </a:lnTo>
                  <a:lnTo>
                    <a:pt x="0" y="202381"/>
                  </a:lnTo>
                  <a:lnTo>
                    <a:pt x="4963" y="248786"/>
                  </a:lnTo>
                  <a:lnTo>
                    <a:pt x="19100" y="291385"/>
                  </a:lnTo>
                  <a:lnTo>
                    <a:pt x="41284" y="328962"/>
                  </a:lnTo>
                  <a:lnTo>
                    <a:pt x="70387" y="360303"/>
                  </a:lnTo>
                  <a:lnTo>
                    <a:pt x="105281" y="384193"/>
                  </a:lnTo>
                  <a:lnTo>
                    <a:pt x="144838" y="399417"/>
                  </a:lnTo>
                  <a:lnTo>
                    <a:pt x="187931" y="404762"/>
                  </a:lnTo>
                  <a:lnTo>
                    <a:pt x="231021" y="399417"/>
                  </a:lnTo>
                  <a:lnTo>
                    <a:pt x="270577" y="384193"/>
                  </a:lnTo>
                  <a:lnTo>
                    <a:pt x="305471" y="360303"/>
                  </a:lnTo>
                  <a:lnTo>
                    <a:pt x="334575" y="328962"/>
                  </a:lnTo>
                  <a:lnTo>
                    <a:pt x="356760" y="291385"/>
                  </a:lnTo>
                  <a:lnTo>
                    <a:pt x="370899" y="248786"/>
                  </a:lnTo>
                  <a:lnTo>
                    <a:pt x="375862" y="202381"/>
                  </a:lnTo>
                  <a:lnTo>
                    <a:pt x="370899" y="155978"/>
                  </a:lnTo>
                  <a:lnTo>
                    <a:pt x="356760" y="113381"/>
                  </a:lnTo>
                  <a:lnTo>
                    <a:pt x="334575" y="75804"/>
                  </a:lnTo>
                  <a:lnTo>
                    <a:pt x="305471" y="44462"/>
                  </a:lnTo>
                  <a:lnTo>
                    <a:pt x="270577" y="20571"/>
                  </a:lnTo>
                  <a:lnTo>
                    <a:pt x="231021" y="5345"/>
                  </a:lnTo>
                  <a:lnTo>
                    <a:pt x="187931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bk object 75"/>
            <p:cNvSpPr/>
            <p:nvPr/>
          </p:nvSpPr>
          <p:spPr>
            <a:xfrm>
              <a:off x="1164222" y="3171079"/>
              <a:ext cx="139957" cy="150832"/>
            </a:xfrm>
            <a:custGeom>
              <a:avLst/>
              <a:gdLst/>
              <a:ahLst/>
              <a:cxnLst/>
              <a:rect l="l" t="t" r="r" b="b"/>
              <a:pathLst>
                <a:path w="375919" h="405129">
                  <a:moveTo>
                    <a:pt x="187931" y="0"/>
                  </a:moveTo>
                  <a:lnTo>
                    <a:pt x="144838" y="5345"/>
                  </a:lnTo>
                  <a:lnTo>
                    <a:pt x="105281" y="20571"/>
                  </a:lnTo>
                  <a:lnTo>
                    <a:pt x="70387" y="44462"/>
                  </a:lnTo>
                  <a:lnTo>
                    <a:pt x="41284" y="75804"/>
                  </a:lnTo>
                  <a:lnTo>
                    <a:pt x="19100" y="113381"/>
                  </a:lnTo>
                  <a:lnTo>
                    <a:pt x="4963" y="155978"/>
                  </a:lnTo>
                  <a:lnTo>
                    <a:pt x="0" y="202381"/>
                  </a:lnTo>
                  <a:lnTo>
                    <a:pt x="4963" y="248786"/>
                  </a:lnTo>
                  <a:lnTo>
                    <a:pt x="19100" y="291385"/>
                  </a:lnTo>
                  <a:lnTo>
                    <a:pt x="41284" y="328962"/>
                  </a:lnTo>
                  <a:lnTo>
                    <a:pt x="70387" y="360303"/>
                  </a:lnTo>
                  <a:lnTo>
                    <a:pt x="105281" y="384193"/>
                  </a:lnTo>
                  <a:lnTo>
                    <a:pt x="144838" y="399417"/>
                  </a:lnTo>
                  <a:lnTo>
                    <a:pt x="187931" y="404762"/>
                  </a:lnTo>
                  <a:lnTo>
                    <a:pt x="231021" y="399417"/>
                  </a:lnTo>
                  <a:lnTo>
                    <a:pt x="270577" y="384193"/>
                  </a:lnTo>
                  <a:lnTo>
                    <a:pt x="305471" y="360303"/>
                  </a:lnTo>
                  <a:lnTo>
                    <a:pt x="334575" y="328962"/>
                  </a:lnTo>
                  <a:lnTo>
                    <a:pt x="356760" y="291385"/>
                  </a:lnTo>
                  <a:lnTo>
                    <a:pt x="370899" y="248786"/>
                  </a:lnTo>
                  <a:lnTo>
                    <a:pt x="375862" y="202381"/>
                  </a:lnTo>
                  <a:lnTo>
                    <a:pt x="370899" y="155978"/>
                  </a:lnTo>
                  <a:lnTo>
                    <a:pt x="356760" y="113381"/>
                  </a:lnTo>
                  <a:lnTo>
                    <a:pt x="334575" y="75804"/>
                  </a:lnTo>
                  <a:lnTo>
                    <a:pt x="305471" y="44462"/>
                  </a:lnTo>
                  <a:lnTo>
                    <a:pt x="270577" y="20571"/>
                  </a:lnTo>
                  <a:lnTo>
                    <a:pt x="231021" y="5345"/>
                  </a:lnTo>
                  <a:lnTo>
                    <a:pt x="187931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bk object 76"/>
            <p:cNvSpPr/>
            <p:nvPr/>
          </p:nvSpPr>
          <p:spPr>
            <a:xfrm>
              <a:off x="1164222" y="2794844"/>
              <a:ext cx="139957" cy="150832"/>
            </a:xfrm>
            <a:custGeom>
              <a:avLst/>
              <a:gdLst/>
              <a:ahLst/>
              <a:cxnLst/>
              <a:rect l="l" t="t" r="r" b="b"/>
              <a:pathLst>
                <a:path w="375919" h="405129">
                  <a:moveTo>
                    <a:pt x="187931" y="0"/>
                  </a:moveTo>
                  <a:lnTo>
                    <a:pt x="144838" y="5345"/>
                  </a:lnTo>
                  <a:lnTo>
                    <a:pt x="105281" y="20571"/>
                  </a:lnTo>
                  <a:lnTo>
                    <a:pt x="70387" y="44462"/>
                  </a:lnTo>
                  <a:lnTo>
                    <a:pt x="41284" y="75804"/>
                  </a:lnTo>
                  <a:lnTo>
                    <a:pt x="19100" y="113381"/>
                  </a:lnTo>
                  <a:lnTo>
                    <a:pt x="4963" y="155978"/>
                  </a:lnTo>
                  <a:lnTo>
                    <a:pt x="0" y="202381"/>
                  </a:lnTo>
                  <a:lnTo>
                    <a:pt x="4963" y="248786"/>
                  </a:lnTo>
                  <a:lnTo>
                    <a:pt x="19100" y="291385"/>
                  </a:lnTo>
                  <a:lnTo>
                    <a:pt x="41284" y="328962"/>
                  </a:lnTo>
                  <a:lnTo>
                    <a:pt x="70387" y="360303"/>
                  </a:lnTo>
                  <a:lnTo>
                    <a:pt x="105281" y="384193"/>
                  </a:lnTo>
                  <a:lnTo>
                    <a:pt x="144838" y="399417"/>
                  </a:lnTo>
                  <a:lnTo>
                    <a:pt x="187931" y="404762"/>
                  </a:lnTo>
                  <a:lnTo>
                    <a:pt x="231021" y="399417"/>
                  </a:lnTo>
                  <a:lnTo>
                    <a:pt x="270577" y="384193"/>
                  </a:lnTo>
                  <a:lnTo>
                    <a:pt x="305471" y="360303"/>
                  </a:lnTo>
                  <a:lnTo>
                    <a:pt x="334575" y="328962"/>
                  </a:lnTo>
                  <a:lnTo>
                    <a:pt x="356760" y="291385"/>
                  </a:lnTo>
                  <a:lnTo>
                    <a:pt x="370899" y="248786"/>
                  </a:lnTo>
                  <a:lnTo>
                    <a:pt x="375862" y="202381"/>
                  </a:lnTo>
                  <a:lnTo>
                    <a:pt x="370899" y="155978"/>
                  </a:lnTo>
                  <a:lnTo>
                    <a:pt x="356760" y="113381"/>
                  </a:lnTo>
                  <a:lnTo>
                    <a:pt x="334575" y="75804"/>
                  </a:lnTo>
                  <a:lnTo>
                    <a:pt x="305471" y="44462"/>
                  </a:lnTo>
                  <a:lnTo>
                    <a:pt x="270577" y="20571"/>
                  </a:lnTo>
                  <a:lnTo>
                    <a:pt x="231021" y="5345"/>
                  </a:lnTo>
                  <a:lnTo>
                    <a:pt x="187931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bk object 77"/>
            <p:cNvSpPr/>
            <p:nvPr/>
          </p:nvSpPr>
          <p:spPr>
            <a:xfrm>
              <a:off x="1164222" y="1289904"/>
              <a:ext cx="139957" cy="150832"/>
            </a:xfrm>
            <a:custGeom>
              <a:avLst/>
              <a:gdLst/>
              <a:ahLst/>
              <a:cxnLst/>
              <a:rect l="l" t="t" r="r" b="b"/>
              <a:pathLst>
                <a:path w="375919" h="405130">
                  <a:moveTo>
                    <a:pt x="187931" y="0"/>
                  </a:moveTo>
                  <a:lnTo>
                    <a:pt x="144838" y="5344"/>
                  </a:lnTo>
                  <a:lnTo>
                    <a:pt x="105281" y="20569"/>
                  </a:lnTo>
                  <a:lnTo>
                    <a:pt x="70387" y="44459"/>
                  </a:lnTo>
                  <a:lnTo>
                    <a:pt x="41284" y="75800"/>
                  </a:lnTo>
                  <a:lnTo>
                    <a:pt x="19100" y="113377"/>
                  </a:lnTo>
                  <a:lnTo>
                    <a:pt x="4963" y="155975"/>
                  </a:lnTo>
                  <a:lnTo>
                    <a:pt x="0" y="202381"/>
                  </a:lnTo>
                  <a:lnTo>
                    <a:pt x="4963" y="248786"/>
                  </a:lnTo>
                  <a:lnTo>
                    <a:pt x="19100" y="291385"/>
                  </a:lnTo>
                  <a:lnTo>
                    <a:pt x="41284" y="328962"/>
                  </a:lnTo>
                  <a:lnTo>
                    <a:pt x="70387" y="360303"/>
                  </a:lnTo>
                  <a:lnTo>
                    <a:pt x="105281" y="384193"/>
                  </a:lnTo>
                  <a:lnTo>
                    <a:pt x="144838" y="399417"/>
                  </a:lnTo>
                  <a:lnTo>
                    <a:pt x="187931" y="404762"/>
                  </a:lnTo>
                  <a:lnTo>
                    <a:pt x="231021" y="399417"/>
                  </a:lnTo>
                  <a:lnTo>
                    <a:pt x="270577" y="384193"/>
                  </a:lnTo>
                  <a:lnTo>
                    <a:pt x="305471" y="360303"/>
                  </a:lnTo>
                  <a:lnTo>
                    <a:pt x="334575" y="328962"/>
                  </a:lnTo>
                  <a:lnTo>
                    <a:pt x="356760" y="291385"/>
                  </a:lnTo>
                  <a:lnTo>
                    <a:pt x="370899" y="248786"/>
                  </a:lnTo>
                  <a:lnTo>
                    <a:pt x="375862" y="202381"/>
                  </a:lnTo>
                  <a:lnTo>
                    <a:pt x="370899" y="155975"/>
                  </a:lnTo>
                  <a:lnTo>
                    <a:pt x="356760" y="113377"/>
                  </a:lnTo>
                  <a:lnTo>
                    <a:pt x="334575" y="75800"/>
                  </a:lnTo>
                  <a:lnTo>
                    <a:pt x="305471" y="44459"/>
                  </a:lnTo>
                  <a:lnTo>
                    <a:pt x="270577" y="20569"/>
                  </a:lnTo>
                  <a:lnTo>
                    <a:pt x="231021" y="5344"/>
                  </a:lnTo>
                  <a:lnTo>
                    <a:pt x="187931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bk object 78"/>
            <p:cNvSpPr/>
            <p:nvPr/>
          </p:nvSpPr>
          <p:spPr>
            <a:xfrm>
              <a:off x="1164222" y="1666140"/>
              <a:ext cx="139957" cy="150832"/>
            </a:xfrm>
            <a:custGeom>
              <a:avLst/>
              <a:gdLst/>
              <a:ahLst/>
              <a:cxnLst/>
              <a:rect l="l" t="t" r="r" b="b"/>
              <a:pathLst>
                <a:path w="375919" h="405130">
                  <a:moveTo>
                    <a:pt x="187931" y="0"/>
                  </a:moveTo>
                  <a:lnTo>
                    <a:pt x="144838" y="5345"/>
                  </a:lnTo>
                  <a:lnTo>
                    <a:pt x="105281" y="20571"/>
                  </a:lnTo>
                  <a:lnTo>
                    <a:pt x="70387" y="44462"/>
                  </a:lnTo>
                  <a:lnTo>
                    <a:pt x="41284" y="75804"/>
                  </a:lnTo>
                  <a:lnTo>
                    <a:pt x="19100" y="113381"/>
                  </a:lnTo>
                  <a:lnTo>
                    <a:pt x="4963" y="155978"/>
                  </a:lnTo>
                  <a:lnTo>
                    <a:pt x="0" y="202381"/>
                  </a:lnTo>
                  <a:lnTo>
                    <a:pt x="4963" y="248786"/>
                  </a:lnTo>
                  <a:lnTo>
                    <a:pt x="19100" y="291385"/>
                  </a:lnTo>
                  <a:lnTo>
                    <a:pt x="41284" y="328962"/>
                  </a:lnTo>
                  <a:lnTo>
                    <a:pt x="70387" y="360303"/>
                  </a:lnTo>
                  <a:lnTo>
                    <a:pt x="105281" y="384193"/>
                  </a:lnTo>
                  <a:lnTo>
                    <a:pt x="144838" y="399417"/>
                  </a:lnTo>
                  <a:lnTo>
                    <a:pt x="187931" y="404762"/>
                  </a:lnTo>
                  <a:lnTo>
                    <a:pt x="231021" y="399417"/>
                  </a:lnTo>
                  <a:lnTo>
                    <a:pt x="270577" y="384193"/>
                  </a:lnTo>
                  <a:lnTo>
                    <a:pt x="305471" y="360303"/>
                  </a:lnTo>
                  <a:lnTo>
                    <a:pt x="334575" y="328962"/>
                  </a:lnTo>
                  <a:lnTo>
                    <a:pt x="356760" y="291385"/>
                  </a:lnTo>
                  <a:lnTo>
                    <a:pt x="370899" y="248786"/>
                  </a:lnTo>
                  <a:lnTo>
                    <a:pt x="375862" y="202381"/>
                  </a:lnTo>
                  <a:lnTo>
                    <a:pt x="370899" y="155978"/>
                  </a:lnTo>
                  <a:lnTo>
                    <a:pt x="356760" y="113381"/>
                  </a:lnTo>
                  <a:lnTo>
                    <a:pt x="334575" y="75804"/>
                  </a:lnTo>
                  <a:lnTo>
                    <a:pt x="305471" y="44462"/>
                  </a:lnTo>
                  <a:lnTo>
                    <a:pt x="270577" y="20571"/>
                  </a:lnTo>
                  <a:lnTo>
                    <a:pt x="231021" y="5345"/>
                  </a:lnTo>
                  <a:lnTo>
                    <a:pt x="187931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bk object 79"/>
            <p:cNvSpPr/>
            <p:nvPr/>
          </p:nvSpPr>
          <p:spPr>
            <a:xfrm>
              <a:off x="1164222" y="2418610"/>
              <a:ext cx="139957" cy="150832"/>
            </a:xfrm>
            <a:custGeom>
              <a:avLst/>
              <a:gdLst/>
              <a:ahLst/>
              <a:cxnLst/>
              <a:rect l="l" t="t" r="r" b="b"/>
              <a:pathLst>
                <a:path w="375919" h="405129">
                  <a:moveTo>
                    <a:pt x="187931" y="0"/>
                  </a:moveTo>
                  <a:lnTo>
                    <a:pt x="144838" y="5345"/>
                  </a:lnTo>
                  <a:lnTo>
                    <a:pt x="105281" y="20571"/>
                  </a:lnTo>
                  <a:lnTo>
                    <a:pt x="70387" y="44462"/>
                  </a:lnTo>
                  <a:lnTo>
                    <a:pt x="41284" y="75804"/>
                  </a:lnTo>
                  <a:lnTo>
                    <a:pt x="19100" y="113381"/>
                  </a:lnTo>
                  <a:lnTo>
                    <a:pt x="4963" y="155978"/>
                  </a:lnTo>
                  <a:lnTo>
                    <a:pt x="0" y="202381"/>
                  </a:lnTo>
                  <a:lnTo>
                    <a:pt x="4963" y="248786"/>
                  </a:lnTo>
                  <a:lnTo>
                    <a:pt x="19100" y="291385"/>
                  </a:lnTo>
                  <a:lnTo>
                    <a:pt x="41284" y="328962"/>
                  </a:lnTo>
                  <a:lnTo>
                    <a:pt x="70387" y="360303"/>
                  </a:lnTo>
                  <a:lnTo>
                    <a:pt x="105281" y="384193"/>
                  </a:lnTo>
                  <a:lnTo>
                    <a:pt x="144838" y="399417"/>
                  </a:lnTo>
                  <a:lnTo>
                    <a:pt x="187931" y="404762"/>
                  </a:lnTo>
                  <a:lnTo>
                    <a:pt x="231021" y="399417"/>
                  </a:lnTo>
                  <a:lnTo>
                    <a:pt x="270577" y="384193"/>
                  </a:lnTo>
                  <a:lnTo>
                    <a:pt x="305471" y="360303"/>
                  </a:lnTo>
                  <a:lnTo>
                    <a:pt x="334575" y="328962"/>
                  </a:lnTo>
                  <a:lnTo>
                    <a:pt x="356760" y="291385"/>
                  </a:lnTo>
                  <a:lnTo>
                    <a:pt x="370899" y="248786"/>
                  </a:lnTo>
                  <a:lnTo>
                    <a:pt x="375862" y="202381"/>
                  </a:lnTo>
                  <a:lnTo>
                    <a:pt x="370899" y="155978"/>
                  </a:lnTo>
                  <a:lnTo>
                    <a:pt x="356760" y="113381"/>
                  </a:lnTo>
                  <a:lnTo>
                    <a:pt x="334575" y="75804"/>
                  </a:lnTo>
                  <a:lnTo>
                    <a:pt x="305471" y="44462"/>
                  </a:lnTo>
                  <a:lnTo>
                    <a:pt x="270577" y="20571"/>
                  </a:lnTo>
                  <a:lnTo>
                    <a:pt x="231021" y="5345"/>
                  </a:lnTo>
                  <a:lnTo>
                    <a:pt x="187931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bk object 80"/>
            <p:cNvSpPr/>
            <p:nvPr/>
          </p:nvSpPr>
          <p:spPr>
            <a:xfrm>
              <a:off x="1164222" y="2042374"/>
              <a:ext cx="139957" cy="150832"/>
            </a:xfrm>
            <a:custGeom>
              <a:avLst/>
              <a:gdLst/>
              <a:ahLst/>
              <a:cxnLst/>
              <a:rect l="l" t="t" r="r" b="b"/>
              <a:pathLst>
                <a:path w="375919" h="405129">
                  <a:moveTo>
                    <a:pt x="187931" y="0"/>
                  </a:moveTo>
                  <a:lnTo>
                    <a:pt x="144838" y="5345"/>
                  </a:lnTo>
                  <a:lnTo>
                    <a:pt x="105281" y="20571"/>
                  </a:lnTo>
                  <a:lnTo>
                    <a:pt x="70387" y="44462"/>
                  </a:lnTo>
                  <a:lnTo>
                    <a:pt x="41284" y="75804"/>
                  </a:lnTo>
                  <a:lnTo>
                    <a:pt x="19100" y="113381"/>
                  </a:lnTo>
                  <a:lnTo>
                    <a:pt x="4963" y="155978"/>
                  </a:lnTo>
                  <a:lnTo>
                    <a:pt x="0" y="202381"/>
                  </a:lnTo>
                  <a:lnTo>
                    <a:pt x="4963" y="248786"/>
                  </a:lnTo>
                  <a:lnTo>
                    <a:pt x="19100" y="291385"/>
                  </a:lnTo>
                  <a:lnTo>
                    <a:pt x="41284" y="328962"/>
                  </a:lnTo>
                  <a:lnTo>
                    <a:pt x="70387" y="360303"/>
                  </a:lnTo>
                  <a:lnTo>
                    <a:pt x="105281" y="384193"/>
                  </a:lnTo>
                  <a:lnTo>
                    <a:pt x="144838" y="399417"/>
                  </a:lnTo>
                  <a:lnTo>
                    <a:pt x="187931" y="404762"/>
                  </a:lnTo>
                  <a:lnTo>
                    <a:pt x="231021" y="399417"/>
                  </a:lnTo>
                  <a:lnTo>
                    <a:pt x="270577" y="384193"/>
                  </a:lnTo>
                  <a:lnTo>
                    <a:pt x="305471" y="360303"/>
                  </a:lnTo>
                  <a:lnTo>
                    <a:pt x="334575" y="328962"/>
                  </a:lnTo>
                  <a:lnTo>
                    <a:pt x="356760" y="291385"/>
                  </a:lnTo>
                  <a:lnTo>
                    <a:pt x="370899" y="248786"/>
                  </a:lnTo>
                  <a:lnTo>
                    <a:pt x="375862" y="202381"/>
                  </a:lnTo>
                  <a:lnTo>
                    <a:pt x="370899" y="155978"/>
                  </a:lnTo>
                  <a:lnTo>
                    <a:pt x="356760" y="113381"/>
                  </a:lnTo>
                  <a:lnTo>
                    <a:pt x="334575" y="75804"/>
                  </a:lnTo>
                  <a:lnTo>
                    <a:pt x="305471" y="44462"/>
                  </a:lnTo>
                  <a:lnTo>
                    <a:pt x="270577" y="20571"/>
                  </a:lnTo>
                  <a:lnTo>
                    <a:pt x="231021" y="5345"/>
                  </a:lnTo>
                  <a:lnTo>
                    <a:pt x="187931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bk object 81"/>
            <p:cNvSpPr/>
            <p:nvPr/>
          </p:nvSpPr>
          <p:spPr>
            <a:xfrm>
              <a:off x="850619" y="3361102"/>
              <a:ext cx="120098" cy="129318"/>
            </a:xfrm>
            <a:custGeom>
              <a:avLst/>
              <a:gdLst/>
              <a:ahLst/>
              <a:cxnLst/>
              <a:rect l="l" t="t" r="r" b="b"/>
              <a:pathLst>
                <a:path w="322580" h="347345">
                  <a:moveTo>
                    <a:pt x="161084" y="0"/>
                  </a:moveTo>
                  <a:lnTo>
                    <a:pt x="118262" y="6196"/>
                  </a:lnTo>
                  <a:lnTo>
                    <a:pt x="79783" y="23683"/>
                  </a:lnTo>
                  <a:lnTo>
                    <a:pt x="47181" y="50807"/>
                  </a:lnTo>
                  <a:lnTo>
                    <a:pt x="21993" y="85915"/>
                  </a:lnTo>
                  <a:lnTo>
                    <a:pt x="5754" y="127354"/>
                  </a:lnTo>
                  <a:lnTo>
                    <a:pt x="0" y="173471"/>
                  </a:lnTo>
                  <a:lnTo>
                    <a:pt x="5754" y="219587"/>
                  </a:lnTo>
                  <a:lnTo>
                    <a:pt x="21993" y="261026"/>
                  </a:lnTo>
                  <a:lnTo>
                    <a:pt x="47181" y="296134"/>
                  </a:lnTo>
                  <a:lnTo>
                    <a:pt x="79783" y="323259"/>
                  </a:lnTo>
                  <a:lnTo>
                    <a:pt x="118262" y="340745"/>
                  </a:lnTo>
                  <a:lnTo>
                    <a:pt x="161084" y="346942"/>
                  </a:lnTo>
                  <a:lnTo>
                    <a:pt x="203905" y="340745"/>
                  </a:lnTo>
                  <a:lnTo>
                    <a:pt x="242384" y="323259"/>
                  </a:lnTo>
                  <a:lnTo>
                    <a:pt x="274986" y="296134"/>
                  </a:lnTo>
                  <a:lnTo>
                    <a:pt x="300174" y="261026"/>
                  </a:lnTo>
                  <a:lnTo>
                    <a:pt x="316413" y="219587"/>
                  </a:lnTo>
                  <a:lnTo>
                    <a:pt x="322168" y="173471"/>
                  </a:lnTo>
                  <a:lnTo>
                    <a:pt x="316413" y="127354"/>
                  </a:lnTo>
                  <a:lnTo>
                    <a:pt x="300174" y="85915"/>
                  </a:lnTo>
                  <a:lnTo>
                    <a:pt x="274986" y="50807"/>
                  </a:lnTo>
                  <a:lnTo>
                    <a:pt x="242384" y="23683"/>
                  </a:lnTo>
                  <a:lnTo>
                    <a:pt x="203905" y="6196"/>
                  </a:lnTo>
                  <a:lnTo>
                    <a:pt x="161084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bk object 82"/>
            <p:cNvSpPr/>
            <p:nvPr/>
          </p:nvSpPr>
          <p:spPr>
            <a:xfrm>
              <a:off x="850619" y="2986793"/>
              <a:ext cx="120098" cy="129318"/>
            </a:xfrm>
            <a:custGeom>
              <a:avLst/>
              <a:gdLst/>
              <a:ahLst/>
              <a:cxnLst/>
              <a:rect l="l" t="t" r="r" b="b"/>
              <a:pathLst>
                <a:path w="322580" h="347345">
                  <a:moveTo>
                    <a:pt x="161084" y="0"/>
                  </a:moveTo>
                  <a:lnTo>
                    <a:pt x="118262" y="6196"/>
                  </a:lnTo>
                  <a:lnTo>
                    <a:pt x="79783" y="23683"/>
                  </a:lnTo>
                  <a:lnTo>
                    <a:pt x="47181" y="50807"/>
                  </a:lnTo>
                  <a:lnTo>
                    <a:pt x="21993" y="85915"/>
                  </a:lnTo>
                  <a:lnTo>
                    <a:pt x="5754" y="127354"/>
                  </a:lnTo>
                  <a:lnTo>
                    <a:pt x="0" y="173471"/>
                  </a:lnTo>
                  <a:lnTo>
                    <a:pt x="5754" y="219587"/>
                  </a:lnTo>
                  <a:lnTo>
                    <a:pt x="21993" y="261026"/>
                  </a:lnTo>
                  <a:lnTo>
                    <a:pt x="47181" y="296134"/>
                  </a:lnTo>
                  <a:lnTo>
                    <a:pt x="79783" y="323259"/>
                  </a:lnTo>
                  <a:lnTo>
                    <a:pt x="118262" y="340745"/>
                  </a:lnTo>
                  <a:lnTo>
                    <a:pt x="161084" y="346942"/>
                  </a:lnTo>
                  <a:lnTo>
                    <a:pt x="203905" y="340745"/>
                  </a:lnTo>
                  <a:lnTo>
                    <a:pt x="242384" y="323259"/>
                  </a:lnTo>
                  <a:lnTo>
                    <a:pt x="274986" y="296134"/>
                  </a:lnTo>
                  <a:lnTo>
                    <a:pt x="300174" y="261026"/>
                  </a:lnTo>
                  <a:lnTo>
                    <a:pt x="316413" y="219587"/>
                  </a:lnTo>
                  <a:lnTo>
                    <a:pt x="322168" y="173471"/>
                  </a:lnTo>
                  <a:lnTo>
                    <a:pt x="316413" y="127354"/>
                  </a:lnTo>
                  <a:lnTo>
                    <a:pt x="300174" y="85915"/>
                  </a:lnTo>
                  <a:lnTo>
                    <a:pt x="274986" y="50807"/>
                  </a:lnTo>
                  <a:lnTo>
                    <a:pt x="242384" y="23683"/>
                  </a:lnTo>
                  <a:lnTo>
                    <a:pt x="203905" y="6196"/>
                  </a:lnTo>
                  <a:lnTo>
                    <a:pt x="161084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bk object 83"/>
            <p:cNvSpPr/>
            <p:nvPr/>
          </p:nvSpPr>
          <p:spPr>
            <a:xfrm>
              <a:off x="850619" y="2612484"/>
              <a:ext cx="120098" cy="129318"/>
            </a:xfrm>
            <a:custGeom>
              <a:avLst/>
              <a:gdLst/>
              <a:ahLst/>
              <a:cxnLst/>
              <a:rect l="l" t="t" r="r" b="b"/>
              <a:pathLst>
                <a:path w="322580" h="347345">
                  <a:moveTo>
                    <a:pt x="161084" y="0"/>
                  </a:moveTo>
                  <a:lnTo>
                    <a:pt x="118262" y="6196"/>
                  </a:lnTo>
                  <a:lnTo>
                    <a:pt x="79783" y="23683"/>
                  </a:lnTo>
                  <a:lnTo>
                    <a:pt x="47181" y="50807"/>
                  </a:lnTo>
                  <a:lnTo>
                    <a:pt x="21993" y="85915"/>
                  </a:lnTo>
                  <a:lnTo>
                    <a:pt x="5754" y="127354"/>
                  </a:lnTo>
                  <a:lnTo>
                    <a:pt x="0" y="173471"/>
                  </a:lnTo>
                  <a:lnTo>
                    <a:pt x="5754" y="219587"/>
                  </a:lnTo>
                  <a:lnTo>
                    <a:pt x="21993" y="261026"/>
                  </a:lnTo>
                  <a:lnTo>
                    <a:pt x="47181" y="296134"/>
                  </a:lnTo>
                  <a:lnTo>
                    <a:pt x="79783" y="323259"/>
                  </a:lnTo>
                  <a:lnTo>
                    <a:pt x="118262" y="340745"/>
                  </a:lnTo>
                  <a:lnTo>
                    <a:pt x="161084" y="346942"/>
                  </a:lnTo>
                  <a:lnTo>
                    <a:pt x="203905" y="340745"/>
                  </a:lnTo>
                  <a:lnTo>
                    <a:pt x="242384" y="323259"/>
                  </a:lnTo>
                  <a:lnTo>
                    <a:pt x="274986" y="296134"/>
                  </a:lnTo>
                  <a:lnTo>
                    <a:pt x="300174" y="261026"/>
                  </a:lnTo>
                  <a:lnTo>
                    <a:pt x="316413" y="219587"/>
                  </a:lnTo>
                  <a:lnTo>
                    <a:pt x="322168" y="173471"/>
                  </a:lnTo>
                  <a:lnTo>
                    <a:pt x="316413" y="127354"/>
                  </a:lnTo>
                  <a:lnTo>
                    <a:pt x="300174" y="85915"/>
                  </a:lnTo>
                  <a:lnTo>
                    <a:pt x="274986" y="50807"/>
                  </a:lnTo>
                  <a:lnTo>
                    <a:pt x="242384" y="23683"/>
                  </a:lnTo>
                  <a:lnTo>
                    <a:pt x="203905" y="6196"/>
                  </a:lnTo>
                  <a:lnTo>
                    <a:pt x="161084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bk object 84"/>
            <p:cNvSpPr/>
            <p:nvPr/>
          </p:nvSpPr>
          <p:spPr>
            <a:xfrm>
              <a:off x="850619" y="1489556"/>
              <a:ext cx="120098" cy="129318"/>
            </a:xfrm>
            <a:custGeom>
              <a:avLst/>
              <a:gdLst/>
              <a:ahLst/>
              <a:cxnLst/>
              <a:rect l="l" t="t" r="r" b="b"/>
              <a:pathLst>
                <a:path w="322580" h="347344">
                  <a:moveTo>
                    <a:pt x="161084" y="0"/>
                  </a:moveTo>
                  <a:lnTo>
                    <a:pt x="118262" y="6196"/>
                  </a:lnTo>
                  <a:lnTo>
                    <a:pt x="79783" y="23683"/>
                  </a:lnTo>
                  <a:lnTo>
                    <a:pt x="47181" y="50807"/>
                  </a:lnTo>
                  <a:lnTo>
                    <a:pt x="21993" y="85915"/>
                  </a:lnTo>
                  <a:lnTo>
                    <a:pt x="5754" y="127354"/>
                  </a:lnTo>
                  <a:lnTo>
                    <a:pt x="0" y="173471"/>
                  </a:lnTo>
                  <a:lnTo>
                    <a:pt x="5754" y="219587"/>
                  </a:lnTo>
                  <a:lnTo>
                    <a:pt x="21993" y="261026"/>
                  </a:lnTo>
                  <a:lnTo>
                    <a:pt x="47181" y="296134"/>
                  </a:lnTo>
                  <a:lnTo>
                    <a:pt x="79783" y="323259"/>
                  </a:lnTo>
                  <a:lnTo>
                    <a:pt x="118262" y="340745"/>
                  </a:lnTo>
                  <a:lnTo>
                    <a:pt x="161084" y="346942"/>
                  </a:lnTo>
                  <a:lnTo>
                    <a:pt x="203905" y="340745"/>
                  </a:lnTo>
                  <a:lnTo>
                    <a:pt x="242384" y="323259"/>
                  </a:lnTo>
                  <a:lnTo>
                    <a:pt x="274986" y="296134"/>
                  </a:lnTo>
                  <a:lnTo>
                    <a:pt x="300174" y="261026"/>
                  </a:lnTo>
                  <a:lnTo>
                    <a:pt x="316413" y="219587"/>
                  </a:lnTo>
                  <a:lnTo>
                    <a:pt x="322168" y="173471"/>
                  </a:lnTo>
                  <a:lnTo>
                    <a:pt x="316413" y="127354"/>
                  </a:lnTo>
                  <a:lnTo>
                    <a:pt x="300174" y="85915"/>
                  </a:lnTo>
                  <a:lnTo>
                    <a:pt x="274986" y="50807"/>
                  </a:lnTo>
                  <a:lnTo>
                    <a:pt x="242384" y="23683"/>
                  </a:lnTo>
                  <a:lnTo>
                    <a:pt x="203905" y="6196"/>
                  </a:lnTo>
                  <a:lnTo>
                    <a:pt x="161084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bk object 85"/>
            <p:cNvSpPr/>
            <p:nvPr/>
          </p:nvSpPr>
          <p:spPr>
            <a:xfrm>
              <a:off x="850619" y="2238174"/>
              <a:ext cx="120098" cy="129318"/>
            </a:xfrm>
            <a:custGeom>
              <a:avLst/>
              <a:gdLst/>
              <a:ahLst/>
              <a:cxnLst/>
              <a:rect l="l" t="t" r="r" b="b"/>
              <a:pathLst>
                <a:path w="322580" h="347345">
                  <a:moveTo>
                    <a:pt x="161084" y="0"/>
                  </a:moveTo>
                  <a:lnTo>
                    <a:pt x="118262" y="6196"/>
                  </a:lnTo>
                  <a:lnTo>
                    <a:pt x="79783" y="23683"/>
                  </a:lnTo>
                  <a:lnTo>
                    <a:pt x="47181" y="50807"/>
                  </a:lnTo>
                  <a:lnTo>
                    <a:pt x="21993" y="85915"/>
                  </a:lnTo>
                  <a:lnTo>
                    <a:pt x="5754" y="127354"/>
                  </a:lnTo>
                  <a:lnTo>
                    <a:pt x="0" y="173471"/>
                  </a:lnTo>
                  <a:lnTo>
                    <a:pt x="5754" y="219587"/>
                  </a:lnTo>
                  <a:lnTo>
                    <a:pt x="21993" y="261026"/>
                  </a:lnTo>
                  <a:lnTo>
                    <a:pt x="47181" y="296134"/>
                  </a:lnTo>
                  <a:lnTo>
                    <a:pt x="79783" y="323259"/>
                  </a:lnTo>
                  <a:lnTo>
                    <a:pt x="118262" y="340745"/>
                  </a:lnTo>
                  <a:lnTo>
                    <a:pt x="161084" y="346942"/>
                  </a:lnTo>
                  <a:lnTo>
                    <a:pt x="203905" y="340745"/>
                  </a:lnTo>
                  <a:lnTo>
                    <a:pt x="242384" y="323259"/>
                  </a:lnTo>
                  <a:lnTo>
                    <a:pt x="274986" y="296134"/>
                  </a:lnTo>
                  <a:lnTo>
                    <a:pt x="300174" y="261026"/>
                  </a:lnTo>
                  <a:lnTo>
                    <a:pt x="316413" y="219587"/>
                  </a:lnTo>
                  <a:lnTo>
                    <a:pt x="322168" y="173471"/>
                  </a:lnTo>
                  <a:lnTo>
                    <a:pt x="316413" y="127354"/>
                  </a:lnTo>
                  <a:lnTo>
                    <a:pt x="300174" y="85915"/>
                  </a:lnTo>
                  <a:lnTo>
                    <a:pt x="274986" y="50807"/>
                  </a:lnTo>
                  <a:lnTo>
                    <a:pt x="242384" y="23683"/>
                  </a:lnTo>
                  <a:lnTo>
                    <a:pt x="203905" y="6196"/>
                  </a:lnTo>
                  <a:lnTo>
                    <a:pt x="161084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bk object 86"/>
            <p:cNvSpPr/>
            <p:nvPr/>
          </p:nvSpPr>
          <p:spPr>
            <a:xfrm>
              <a:off x="850619" y="1863865"/>
              <a:ext cx="120098" cy="129318"/>
            </a:xfrm>
            <a:custGeom>
              <a:avLst/>
              <a:gdLst/>
              <a:ahLst/>
              <a:cxnLst/>
              <a:rect l="l" t="t" r="r" b="b"/>
              <a:pathLst>
                <a:path w="322580" h="347345">
                  <a:moveTo>
                    <a:pt x="161084" y="0"/>
                  </a:moveTo>
                  <a:lnTo>
                    <a:pt x="118262" y="6196"/>
                  </a:lnTo>
                  <a:lnTo>
                    <a:pt x="79783" y="23683"/>
                  </a:lnTo>
                  <a:lnTo>
                    <a:pt x="47181" y="50807"/>
                  </a:lnTo>
                  <a:lnTo>
                    <a:pt x="21993" y="85915"/>
                  </a:lnTo>
                  <a:lnTo>
                    <a:pt x="5754" y="127354"/>
                  </a:lnTo>
                  <a:lnTo>
                    <a:pt x="0" y="173471"/>
                  </a:lnTo>
                  <a:lnTo>
                    <a:pt x="5754" y="219587"/>
                  </a:lnTo>
                  <a:lnTo>
                    <a:pt x="21993" y="261026"/>
                  </a:lnTo>
                  <a:lnTo>
                    <a:pt x="47181" y="296134"/>
                  </a:lnTo>
                  <a:lnTo>
                    <a:pt x="79783" y="323259"/>
                  </a:lnTo>
                  <a:lnTo>
                    <a:pt x="118262" y="340745"/>
                  </a:lnTo>
                  <a:lnTo>
                    <a:pt x="161084" y="346942"/>
                  </a:lnTo>
                  <a:lnTo>
                    <a:pt x="203905" y="340745"/>
                  </a:lnTo>
                  <a:lnTo>
                    <a:pt x="242384" y="323259"/>
                  </a:lnTo>
                  <a:lnTo>
                    <a:pt x="274986" y="296134"/>
                  </a:lnTo>
                  <a:lnTo>
                    <a:pt x="300174" y="261026"/>
                  </a:lnTo>
                  <a:lnTo>
                    <a:pt x="316413" y="219587"/>
                  </a:lnTo>
                  <a:lnTo>
                    <a:pt x="322168" y="173471"/>
                  </a:lnTo>
                  <a:lnTo>
                    <a:pt x="316413" y="127354"/>
                  </a:lnTo>
                  <a:lnTo>
                    <a:pt x="300174" y="85915"/>
                  </a:lnTo>
                  <a:lnTo>
                    <a:pt x="274986" y="50807"/>
                  </a:lnTo>
                  <a:lnTo>
                    <a:pt x="242384" y="23683"/>
                  </a:lnTo>
                  <a:lnTo>
                    <a:pt x="203905" y="6196"/>
                  </a:lnTo>
                  <a:lnTo>
                    <a:pt x="161084" y="0"/>
                  </a:lnTo>
                  <a:close/>
                </a:path>
              </a:pathLst>
            </a:custGeom>
            <a:solidFill>
              <a:srgbClr val="7F8080">
                <a:alpha val="1199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509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115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1" y="77530"/>
            <a:ext cx="6810934" cy="5129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22308" y="4792430"/>
            <a:ext cx="952151" cy="273844"/>
          </a:xfrm>
          <a:prstGeom prst="rect">
            <a:avLst/>
          </a:prstGeom>
        </p:spPr>
        <p:txBody>
          <a:bodyPr/>
          <a:lstStyle/>
          <a:p>
            <a:fld id="{6847640F-56B7-4643-8E5D-0302A04ECB71}" type="datetime1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USCi</a:t>
            </a:r>
            <a:r>
              <a:rPr lang="en-US" dirty="0"/>
              <a:t> Confidential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B226B-A959-4FFA-A464-F7EF84751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8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066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98004" y="4668332"/>
            <a:ext cx="2016081" cy="13213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800" b="0" i="0"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r>
              <a:rPr lang="en-US"/>
              <a:t>UnitedSiC Company Confidential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5003" y="4669250"/>
            <a:ext cx="201168" cy="1303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fld id="{3F32476C-83E7-4313-A721-E348D19727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43859"/>
            <a:ext cx="8229600" cy="3670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67391" y="4501227"/>
            <a:ext cx="1515284" cy="4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997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59" r:id="rId2"/>
    <p:sldLayoutId id="2147483661" r:id="rId3"/>
    <p:sldLayoutId id="2147483660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 baseline="0">
          <a:solidFill>
            <a:schemeClr val="bg2"/>
          </a:solidFill>
          <a:latin typeface="Lato Regular"/>
          <a:ea typeface="Open Sans" panose="020B0606030504020204" pitchFamily="34" charset="0"/>
          <a:cs typeface="Lato Regular"/>
        </a:defRPr>
      </a:lvl1pPr>
    </p:titleStyle>
    <p:bodyStyle>
      <a:lvl1pPr marL="231775" indent="-231775" algn="l" defTabSz="914400" rtl="0" eaLnBrk="1" latinLnBrk="0" hangingPunct="1">
        <a:spcBef>
          <a:spcPct val="20000"/>
        </a:spcBef>
        <a:buFont typeface="Arial"/>
        <a:buChar char="•"/>
        <a:defRPr sz="2400" kern="1200" baseline="0">
          <a:solidFill>
            <a:schemeClr val="tx1"/>
          </a:solidFill>
          <a:latin typeface="Lato Regular"/>
          <a:ea typeface="Open Sans" panose="020B0606030504020204" pitchFamily="34" charset="0"/>
          <a:cs typeface="Lato Regular"/>
        </a:defRPr>
      </a:lvl1pPr>
      <a:lvl2pPr marL="687388" indent="-230188" algn="l" defTabSz="914400" rtl="0" eaLnBrk="1" latinLnBrk="0" hangingPunct="1">
        <a:spcBef>
          <a:spcPct val="20000"/>
        </a:spcBef>
        <a:buFont typeface="Arial"/>
        <a:buChar char="•"/>
        <a:defRPr sz="2000" kern="1200" baseline="0">
          <a:solidFill>
            <a:schemeClr val="tx1"/>
          </a:solidFill>
          <a:latin typeface="Lato Regular"/>
          <a:ea typeface="Open Sans" panose="020B0606030504020204" pitchFamily="34" charset="0"/>
          <a:cs typeface="Lato Regular"/>
        </a:defRPr>
      </a:lvl2pPr>
      <a:lvl3pPr marL="1084263" indent="-169863" algn="l" defTabSz="914400" rtl="0" eaLnBrk="1" latinLnBrk="0" hangingPunct="1">
        <a:spcBef>
          <a:spcPct val="20000"/>
        </a:spcBef>
        <a:buFont typeface="Arial"/>
        <a:buChar char="•"/>
        <a:defRPr sz="1800" kern="1200" baseline="0">
          <a:solidFill>
            <a:schemeClr val="tx1"/>
          </a:solidFill>
          <a:latin typeface="Lato Regular"/>
          <a:ea typeface="Open Sans" panose="020B0606030504020204" pitchFamily="34" charset="0"/>
          <a:cs typeface="Lato Regular"/>
        </a:defRPr>
      </a:lvl3pPr>
      <a:lvl4pPr marL="1541463" indent="-169863" algn="l" defTabSz="914400" rtl="0" eaLnBrk="1" latinLnBrk="0" hangingPunct="1">
        <a:spcBef>
          <a:spcPct val="20000"/>
        </a:spcBef>
        <a:buFont typeface="Arial"/>
        <a:buChar char="•"/>
        <a:defRPr sz="1600" kern="1200" baseline="0">
          <a:solidFill>
            <a:schemeClr val="tx1"/>
          </a:solidFill>
          <a:latin typeface="Lato Regular"/>
          <a:ea typeface="Open Sans" panose="020B0606030504020204" pitchFamily="34" charset="0"/>
          <a:cs typeface="Lato Regular"/>
        </a:defRPr>
      </a:lvl4pPr>
      <a:lvl5pPr marL="1997075" indent="-168275" algn="l" defTabSz="914400" rtl="0" eaLnBrk="1" latinLnBrk="0" hangingPunct="1">
        <a:spcBef>
          <a:spcPct val="20000"/>
        </a:spcBef>
        <a:buFont typeface="Arial"/>
        <a:buChar char="•"/>
        <a:defRPr sz="1600" kern="1200" baseline="0">
          <a:solidFill>
            <a:schemeClr val="tx1"/>
          </a:solidFill>
          <a:latin typeface="Lato Regular"/>
          <a:ea typeface="Open Sans" panose="020B0606030504020204" pitchFamily="34" charset="0"/>
          <a:cs typeface="Lato Regular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chart" Target="../charts/chart1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jcdries@unitedsic.com" TargetMode="External"/><Relationship Id="rId2" Type="http://schemas.openxmlformats.org/officeDocument/2006/relationships/hyperlink" Target="http://www.unitedsic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AFD63-DF66-D845-9456-82961159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 Light" charset="0"/>
                <a:ea typeface="Lato Light" charset="0"/>
                <a:cs typeface="Lato Light" charset="0"/>
              </a:rPr>
              <a:t>Corporate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19709-6F8E-1C45-BE98-F47EB9F365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June 2018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09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inch SiC JBS Diode Portfolio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553"/>
              </p:ext>
            </p:extLst>
          </p:nvPr>
        </p:nvGraphicFramePr>
        <p:xfrm>
          <a:off x="1504647" y="774960"/>
          <a:ext cx="5823463" cy="19421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9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40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17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91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91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91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91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639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Family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Base PN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Description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Samples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RTM 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Die</a:t>
                      </a: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T0-220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TO-247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SOT227</a:t>
                      </a: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4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650V JBS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UJD06504Z/TS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650V/4A JBS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MP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MP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4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650V JBS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UJD06506Z/TS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650V/6A JBS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MP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MP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 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4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650V JBS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UJD06508Z/TS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650V/8A JBS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MP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MP 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b="0" i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4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650V JBS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UJD06510Z/TS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650V/10A JBS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MP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MP 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09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650V JBS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UJD06516K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650V/16A JBS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MP 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09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650V JBS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UJD06520K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650V/20A JBS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MP 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909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650V JBS</a:t>
                      </a: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UJD06550Z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650V/50A JBS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Available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NA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ES </a:t>
                      </a:r>
                      <a:r>
                        <a:rPr lang="de-DE" sz="800" b="0" i="0" baseline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+mn-ea"/>
                          <a:cs typeface="+mn-cs"/>
                        </a:rPr>
                        <a:t> 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None/>
                      </a:pPr>
                      <a:r>
                        <a:rPr lang="de-DE" sz="800" b="0" i="0" baseline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+mn-ea"/>
                          <a:cs typeface="+mn-cs"/>
                        </a:rPr>
                        <a:t> 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de-DE" sz="800" b="0" i="0" baseline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 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909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650V JBS</a:t>
                      </a: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UJD065100Z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650V/100A JBS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Available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NA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ES</a:t>
                      </a:r>
                      <a:r>
                        <a:rPr lang="de-DE" sz="800" b="0" i="0" baseline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+mn-ea"/>
                          <a:cs typeface="+mn-cs"/>
                        </a:rPr>
                        <a:t> 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171450" marR="0" indent="-171450" 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de-DE" sz="800" b="0" i="0" baseline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+mn-ea"/>
                          <a:cs typeface="+mn-cs"/>
                        </a:rPr>
                        <a:t> 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37273"/>
              </p:ext>
            </p:extLst>
          </p:nvPr>
        </p:nvGraphicFramePr>
        <p:xfrm>
          <a:off x="1504646" y="2766456"/>
          <a:ext cx="5813264" cy="16045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7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42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21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62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7597">
                <a:tc gridSpan="9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0" dirty="0">
                        <a:effectLst/>
                        <a:latin typeface="Open Sans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Open Sans"/>
                        <a:ea typeface="Calibri"/>
                        <a:cs typeface="Times New Roman"/>
                      </a:endParaRPr>
                    </a:p>
                  </a:txBody>
                  <a:tcPr marL="8919" marR="8919" marT="8919" marB="0" anchor="b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Open Sans"/>
                        <a:ea typeface="Calibri"/>
                        <a:cs typeface="Times New Roman"/>
                      </a:endParaRPr>
                    </a:p>
                  </a:txBody>
                  <a:tcPr marL="8919" marR="8919" marT="891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9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1200V JBS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UJ2D1205T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1200V/5A JBS G2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MP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MP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2"/>
                        </a:solidFill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2"/>
                        </a:solidFill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9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1200V JBS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UJ2D1210T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1200V/10A JBS G2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MP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MP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2"/>
                        </a:solidFill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2"/>
                        </a:solidFill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9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1200V JBS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UJ2D1215T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1200V/15A JBS G2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MP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MP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>
                        <a:solidFill>
                          <a:schemeClr val="tx2"/>
                        </a:solidFill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2"/>
                        </a:solidFill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9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1200V JBS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UJ2D1220K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1200V/20A JBS G2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2"/>
                        </a:solidFill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b="0" i="0" dirty="0">
                        <a:solidFill>
                          <a:schemeClr val="tx2"/>
                        </a:solidFill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MP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2"/>
                        </a:solidFill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9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1200V JBS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UJ2D1230K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1200V/30A JBS G2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2"/>
                        </a:solidFill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b="0" i="0" dirty="0">
                        <a:solidFill>
                          <a:schemeClr val="tx2"/>
                        </a:solidFill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MP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2"/>
                        </a:solidFill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9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1200V JBS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UJ2D1250Z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1200V/50A JBS G2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ES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2"/>
                        </a:solidFill>
                        <a:latin typeface="Lato Light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NA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de-DE" sz="800" b="0" i="0" baseline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+mn-ea"/>
                          <a:cs typeface="+mn-cs"/>
                        </a:rPr>
                        <a:t>NA</a:t>
                      </a:r>
                      <a:endParaRPr lang="en-US" sz="8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6" name="3F44C3D1-91B2-4BDB-AE95-3DD7FB837841" descr="7ADA9485-B550-4187-98A4-3CE44F1BB906@unitedsi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33" y="2293484"/>
            <a:ext cx="319797" cy="827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B45DBCB0-368C-420A-BE29-FF0FEFA93F52" descr="F41FAF78-7698-414A-9742-A1061A17ADC6@unitedsi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33" y="1348557"/>
            <a:ext cx="257396" cy="76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67263" y="4405600"/>
            <a:ext cx="347266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00" dirty="0">
                <a:latin typeface="Lato Light"/>
              </a:rPr>
              <a:t>MP: Mass Production               ES: Engineering samples available      D: in Development</a:t>
            </a:r>
            <a:endParaRPr lang="en-US" sz="1100" dirty="0">
              <a:latin typeface="Lato Light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93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6 inch 650V G3 SiC Diodes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00604730"/>
              </p:ext>
            </p:extLst>
          </p:nvPr>
        </p:nvGraphicFramePr>
        <p:xfrm>
          <a:off x="1309710" y="963611"/>
          <a:ext cx="5748618" cy="32103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2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1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2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0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26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12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92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Family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Part number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Description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Samples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Production 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Die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Package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650V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UJ3D065200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200A 650V JBS diode Die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2H 2018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200A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 Wafer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20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650V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UJ3D065200S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200A 650V JBS Diode SOT227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1H 2018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2H 2018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 200A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SOT227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650V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UJ3D06530TS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30A 650V JBS diode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MP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MP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TO220-2L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650V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UJ3D06560KS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2X 30A 650V JBS diode</a:t>
                      </a:r>
                      <a:endParaRPr lang="pt-BR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MP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30A dual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TO247-3L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8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650V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UJ3D06516TS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16A 650V JBS Diode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MP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NA</a:t>
                      </a: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TO220-2L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2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650V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UJ3D06512TS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12A 650V JBS Diode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Q2 18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Q2 18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NA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TO220-2L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4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650V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UJ3D06520TS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20A 650V JBS Diode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MP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NA</a:t>
                      </a: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TO220-2L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41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650V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UJ3D06520KSD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10A 650V JBS Diode, Common cathode dual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MP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10A dual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TO247-3L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1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650V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UJ3D06510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10A 650V JBS Diode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MP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10A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Wafer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7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650V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UJ3D06510TS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10A 650V JBS Diode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MP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10A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TO220-2L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5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650V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UJ3D06508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8A 650V JBS Diode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MP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8A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Wafer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63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650V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UJ3D06508TS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8A 650V JBS Diode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MP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8A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TO220-2L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24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650V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UJ3D06506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6A 650V JBS Diode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Q2 18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Q2 18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6A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Wafer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18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650V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UJ3D06506TS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6A 650V JBS Diode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Q2 18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Q218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6A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TO220-2L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37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650V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UJ3D06504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4A 650V JBS Diode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MP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4A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Wafer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37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650V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UJ3D06504TS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4A 650V JBS Diode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MP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4A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TO220-2L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3718" marR="3718" marT="3718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031" y="3304603"/>
            <a:ext cx="1017479" cy="71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3F44C3D1-91B2-4BDB-AE95-3DD7FB837841" descr="7ADA9485-B550-4187-98A4-3CE44F1BB906@unitedsi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310" y="2236981"/>
            <a:ext cx="319797" cy="827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B45DBCB0-368C-420A-BE29-FF0FEFA93F52" descr="F41FAF78-7698-414A-9742-A1061A17ADC6@unitedsi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310" y="1292054"/>
            <a:ext cx="257396" cy="76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716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081" y="52728"/>
            <a:ext cx="6019800" cy="655093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6 inch 1200V G3 SiC Diodes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626853"/>
              </p:ext>
            </p:extLst>
          </p:nvPr>
        </p:nvGraphicFramePr>
        <p:xfrm>
          <a:off x="965202" y="1099462"/>
          <a:ext cx="6001656" cy="29173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4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46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9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68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Family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PN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Description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Samples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Production 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Die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Package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5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1200V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UJ3D12100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100A 1200V JBS diode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Q4 2018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100A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5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1200V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UJ3D12100S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100A 1200V JBS diode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Q2 2018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Q4 2018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100A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SOT227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5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1200V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UJ3D1250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50A 1200V JBS diode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Now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50A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5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1200V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UJ3D1250K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50A 1200V JBS diode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Now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50A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TO247-3L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3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1200V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UJ3D12100SD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2X 50 1200V JBS diode Dual</a:t>
                      </a:r>
                      <a:endParaRPr lang="pt-BR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Q2 2018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Q4 2018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50A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SOT227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2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1200V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UJ3D1220KSD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2X 10A 1200V JBS diode common cathode dual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Now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10A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TO247-3L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2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1200V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UJ3D1210KSD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2X 5A 1200V JBS diode common cathode dual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Now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5A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TO247-3L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5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1200V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UJ3D1210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10A 1200V JBS diode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Now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10A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ES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35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1200V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UJ3D1210TS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10A 1200V JBS diode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Now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10A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TO220-2L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35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1200V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UJ3D1205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5A 1200V JBS diode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Now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5A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35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1200V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UJ3D1205TS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5A 1200V JBS diode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Now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5A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TO220-2L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35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1200V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UJ3D1202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2A 1200V JBS diode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Now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2A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ES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35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1200V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UJ3D1202TS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2A 1200V JBS diode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Available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Now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2A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TO220-2L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031" y="3304603"/>
            <a:ext cx="1017479" cy="71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3F44C3D1-91B2-4BDB-AE95-3DD7FB837841" descr="7ADA9485-B550-4187-98A4-3CE44F1BB906@unitedsi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310" y="2236981"/>
            <a:ext cx="319797" cy="827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45DBCB0-368C-420A-BE29-FF0FEFA93F52" descr="F41FAF78-7698-414A-9742-A1061A17ADC6@unitedsi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310" y="1292054"/>
            <a:ext cx="257396" cy="76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48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+mj-lt"/>
              </a:rPr>
              <a:t>SiC Diode Differentiator: Q</a:t>
            </a:r>
            <a:r>
              <a:rPr lang="en-US" sz="2400" baseline="-25000" dirty="0">
                <a:solidFill>
                  <a:schemeClr val="bg2"/>
                </a:solidFill>
                <a:latin typeface="+mj-lt"/>
              </a:rPr>
              <a:t>C</a:t>
            </a:r>
            <a:endParaRPr lang="en-US" sz="10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39" y="1109022"/>
            <a:ext cx="2905161" cy="195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59331" y="3158679"/>
            <a:ext cx="6243368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350" dirty="0">
                <a:solidFill>
                  <a:schemeClr val="bg2"/>
                </a:solidFill>
                <a:latin typeface="Lato Regular"/>
                <a:cs typeface="Lato Regular"/>
              </a:rPr>
              <a:t>Best-in-class performance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350" dirty="0" err="1">
                <a:solidFill>
                  <a:schemeClr val="bg2"/>
                </a:solidFill>
                <a:latin typeface="Lato Regular"/>
                <a:cs typeface="Lato Regular"/>
              </a:rPr>
              <a:t>USCi</a:t>
            </a:r>
            <a:r>
              <a:rPr lang="en-US" sz="1350" dirty="0">
                <a:solidFill>
                  <a:schemeClr val="bg2"/>
                </a:solidFill>
                <a:latin typeface="Lato Regular"/>
                <a:cs typeface="Lato Regular"/>
              </a:rPr>
              <a:t> matched with industry leading die sizes (cost)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350" dirty="0">
                <a:solidFill>
                  <a:schemeClr val="bg2"/>
                </a:solidFill>
                <a:latin typeface="Lato Regular"/>
                <a:cs typeface="Lato Regular"/>
              </a:rPr>
              <a:t>Leading the way to foundry based 6inch transition – AEC-Q101 Qualified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175" y="1123989"/>
            <a:ext cx="2812668" cy="195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8795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inch 2nd Generation UnitedSiC FETs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767215"/>
              </p:ext>
            </p:extLst>
          </p:nvPr>
        </p:nvGraphicFramePr>
        <p:xfrm>
          <a:off x="961790" y="1577412"/>
          <a:ext cx="6324262" cy="13594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3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9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1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84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59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341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Family</a:t>
                      </a:r>
                      <a:endParaRPr lang="en-US" sz="9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Base PN</a:t>
                      </a:r>
                      <a:endParaRPr lang="en-US" sz="9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Description</a:t>
                      </a:r>
                      <a:endParaRPr lang="en-US" sz="9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Samples</a:t>
                      </a:r>
                      <a:endParaRPr lang="en-US" sz="9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Production </a:t>
                      </a:r>
                      <a:endParaRPr lang="en-US" sz="9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Die</a:t>
                      </a: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TO247-3L</a:t>
                      </a:r>
                      <a:endParaRPr lang="en-US" sz="9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7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1200V</a:t>
                      </a:r>
                      <a:r>
                        <a:rPr lang="en-US" sz="900" b="0" i="0" baseline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 </a:t>
                      </a:r>
                      <a:r>
                        <a:rPr lang="en-US" sz="900" b="0" i="0" baseline="0" dirty="0" err="1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Cascode</a:t>
                      </a:r>
                      <a:endParaRPr lang="en-US" sz="9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UJC1206K</a:t>
                      </a:r>
                      <a:endParaRPr lang="en-US" sz="9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1200V 60m</a:t>
                      </a:r>
                      <a:r>
                        <a:rPr lang="el-GR" sz="900" b="0" i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Ω </a:t>
                      </a:r>
                      <a:r>
                        <a:rPr lang="en-US" sz="900" b="0" i="0" dirty="0" err="1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SiC</a:t>
                      </a: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 Cascode</a:t>
                      </a:r>
                      <a:endParaRPr lang="en-US" sz="9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9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RTM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i="0" dirty="0">
                          <a:solidFill>
                            <a:schemeClr val="tx2"/>
                          </a:solidFill>
                          <a:latin typeface="Lato Light"/>
                        </a:rPr>
                        <a:t>NA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i="0" dirty="0">
                          <a:solidFill>
                            <a:schemeClr val="tx2"/>
                          </a:solidFill>
                          <a:latin typeface="Lato Light"/>
                        </a:rPr>
                        <a:t>MP</a:t>
                      </a:r>
                    </a:p>
                  </a:txBody>
                  <a:tcPr marL="6689" marR="6689" marT="668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4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1200V </a:t>
                      </a:r>
                      <a:r>
                        <a:rPr lang="en-US" sz="900" b="0" i="0" dirty="0" err="1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Cascode</a:t>
                      </a:r>
                      <a:endParaRPr lang="en-US" sz="9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UJC1210K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1200V 100m</a:t>
                      </a:r>
                      <a:r>
                        <a:rPr lang="el-GR" sz="900" b="0" i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Ω </a:t>
                      </a:r>
                      <a:r>
                        <a:rPr lang="en-US" sz="900" b="0" i="0" dirty="0" err="1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SiC</a:t>
                      </a: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 Cascode</a:t>
                      </a:r>
                      <a:endParaRPr lang="en-US" sz="9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+mn-ea"/>
                          <a:cs typeface="+mn-cs"/>
                        </a:rPr>
                        <a:t>Available</a:t>
                      </a:r>
                      <a:endParaRPr lang="en-US" sz="9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RTM</a:t>
                      </a:r>
                      <a:endParaRPr lang="en-US" sz="9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i="0" dirty="0">
                          <a:solidFill>
                            <a:schemeClr val="tx2"/>
                          </a:solidFill>
                          <a:latin typeface="Lato Light"/>
                        </a:rPr>
                        <a:t>NA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i="0" dirty="0">
                          <a:solidFill>
                            <a:schemeClr val="tx2"/>
                          </a:solidFill>
                          <a:latin typeface="Lato Light"/>
                        </a:rPr>
                        <a:t>MP</a:t>
                      </a:r>
                    </a:p>
                  </a:txBody>
                  <a:tcPr marL="6689" marR="6689" marT="668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11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650V </a:t>
                      </a:r>
                      <a:r>
                        <a:rPr lang="en-US" sz="900" b="0" i="0" dirty="0" err="1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Cascode</a:t>
                      </a:r>
                      <a:endParaRPr lang="en-US" sz="9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UJC06505K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650V 45m</a:t>
                      </a:r>
                      <a:r>
                        <a:rPr lang="el-GR" sz="900" b="0" i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Ω </a:t>
                      </a:r>
                      <a:r>
                        <a:rPr lang="en-US" sz="900" b="0" i="0" dirty="0" err="1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SiC</a:t>
                      </a: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 Cascode</a:t>
                      </a:r>
                      <a:endParaRPr lang="en-US" sz="9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</a:rPr>
                        <a:t>Available</a:t>
                      </a:r>
                      <a:endParaRPr lang="en-US" sz="900" b="0" i="0" dirty="0">
                        <a:solidFill>
                          <a:schemeClr val="tx2"/>
                        </a:solidFill>
                        <a:effectLst/>
                        <a:latin typeface="Lato Light"/>
                        <a:ea typeface="Calibri"/>
                        <a:cs typeface="Times New Roman"/>
                      </a:endParaRP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dirty="0">
                          <a:solidFill>
                            <a:schemeClr val="tx2"/>
                          </a:solidFill>
                          <a:effectLst/>
                          <a:latin typeface="Lato Light"/>
                          <a:ea typeface="Calibri"/>
                          <a:cs typeface="Times New Roman"/>
                        </a:rPr>
                        <a:t>RTM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i="0" dirty="0">
                          <a:solidFill>
                            <a:schemeClr val="tx2"/>
                          </a:solidFill>
                          <a:latin typeface="Lato Light"/>
                        </a:rPr>
                        <a:t>NA</a:t>
                      </a:r>
                    </a:p>
                  </a:txBody>
                  <a:tcPr marL="6689" marR="6689" marT="6689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i="0" dirty="0">
                          <a:solidFill>
                            <a:schemeClr val="tx2"/>
                          </a:solidFill>
                          <a:latin typeface="Lato Light"/>
                        </a:rPr>
                        <a:t>MP</a:t>
                      </a:r>
                    </a:p>
                  </a:txBody>
                  <a:tcPr marL="6689" marR="6689" marT="668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1" name="3F44C3D1-91B2-4BDB-AE95-3DD7FB837841" descr="7ADA9485-B550-4187-98A4-3CE44F1BB906@unitedsi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61" y="1598290"/>
            <a:ext cx="529037" cy="136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472719" y="2979434"/>
            <a:ext cx="420220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00" dirty="0">
                <a:latin typeface="Lato Light"/>
              </a:rPr>
              <a:t>MP: Mass Production               ES: Engineering samples available      D: in Development</a:t>
            </a:r>
            <a:endParaRPr lang="en-US" sz="1200" dirty="0">
              <a:latin typeface="Lato Light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19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40" y="24897"/>
            <a:ext cx="6019800" cy="655093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6 inch 3</a:t>
            </a:r>
            <a:r>
              <a:rPr lang="en-US" baseline="30000" dirty="0">
                <a:solidFill>
                  <a:schemeClr val="bg2"/>
                </a:solidFill>
              </a:rPr>
              <a:t>rd</a:t>
            </a:r>
            <a:r>
              <a:rPr lang="en-US" dirty="0">
                <a:solidFill>
                  <a:schemeClr val="bg2"/>
                </a:solidFill>
              </a:rPr>
              <a:t> Generation SiC JFETs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036200"/>
              </p:ext>
            </p:extLst>
          </p:nvPr>
        </p:nvGraphicFramePr>
        <p:xfrm>
          <a:off x="329089" y="914395"/>
          <a:ext cx="6937830" cy="33237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7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0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3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38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27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656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Family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Part Number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Description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Samples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Production 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Die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package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4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1700V JFET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8" marR="5628" marT="562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UJ3N170006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800" u="none" strike="noStrike">
                          <a:solidFill>
                            <a:schemeClr val="tx2"/>
                          </a:solidFill>
                          <a:effectLst/>
                        </a:rPr>
                        <a:t>1700V 5.6mΩ SiC JFET N-on</a:t>
                      </a:r>
                      <a:endParaRPr lang="fi-FI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Now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TBD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Die for SuperCas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4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1700V JFET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8" marR="5628" marT="562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UJ3N170600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800" u="none" strike="noStrike">
                          <a:solidFill>
                            <a:schemeClr val="tx2"/>
                          </a:solidFill>
                          <a:effectLst/>
                        </a:rPr>
                        <a:t>1700V 600mΩ SiC JFET N-on</a:t>
                      </a:r>
                      <a:endParaRPr lang="fi-FI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Done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Current limiter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4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1700V JFET</a:t>
                      </a:r>
                      <a:endParaRPr lang="en-US" sz="9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8" marR="5628" marT="562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UJ3N170580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800" u="none" strike="noStrike">
                          <a:solidFill>
                            <a:schemeClr val="tx2"/>
                          </a:solidFill>
                          <a:effectLst/>
                        </a:rPr>
                        <a:t>1700V 580mΩ SiC JFET N-on</a:t>
                      </a:r>
                      <a:endParaRPr lang="fi-FI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 Q2</a:t>
                      </a:r>
                      <a:r>
                        <a:rPr lang="en-US" sz="800" u="none" strike="noStrike" baseline="0" dirty="0">
                          <a:solidFill>
                            <a:schemeClr val="tx2"/>
                          </a:solidFill>
                          <a:effectLst/>
                        </a:rPr>
                        <a:t> 18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Q3 18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Die 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4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1700V JFET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8" marR="5628" marT="562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UJ3N170580K3S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800" u="none" strike="noStrike">
                          <a:solidFill>
                            <a:schemeClr val="tx2"/>
                          </a:solidFill>
                          <a:effectLst/>
                        </a:rPr>
                        <a:t>1700V 580mΩ SiC JFET N-on</a:t>
                      </a:r>
                      <a:endParaRPr lang="fi-FI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 Q2 18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Q3 18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TO247-3L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4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1700V JFET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8" marR="5628" marT="562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UJ3N170580B7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800" u="none" strike="noStrike">
                          <a:solidFill>
                            <a:schemeClr val="tx2"/>
                          </a:solidFill>
                          <a:effectLst/>
                        </a:rPr>
                        <a:t>1700V 580mΩ SiC JFET N-on</a:t>
                      </a:r>
                      <a:endParaRPr lang="fi-FI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 Q2 18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Q3 18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D2PAK-7L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4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1700V JFET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8" marR="5628" marT="562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UJ3N1701K6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1700V 1.6Ω SiC JFET N-on</a:t>
                      </a:r>
                      <a:endParaRPr lang="fi-FI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Now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TBD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 Die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1200V JFET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8" marR="5628" marT="562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UJ3N120008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800" u="none" strike="noStrike">
                          <a:solidFill>
                            <a:schemeClr val="tx2"/>
                          </a:solidFill>
                          <a:effectLst/>
                        </a:rPr>
                        <a:t>1200V 7.5mΩ SiC JFET N-on</a:t>
                      </a:r>
                      <a:endParaRPr lang="fi-FI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 Q2</a:t>
                      </a:r>
                      <a:r>
                        <a:rPr lang="en-US" sz="800" u="none" strike="noStrike" baseline="0" dirty="0">
                          <a:solidFill>
                            <a:schemeClr val="tx2"/>
                          </a:solidFill>
                          <a:effectLst/>
                        </a:rPr>
                        <a:t> 18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Q3 18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Die/ SOT227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4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1200V JFET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8" marR="5628" marT="562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UJ3N120035K3S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800" u="none" strike="noStrike">
                          <a:solidFill>
                            <a:schemeClr val="tx2"/>
                          </a:solidFill>
                          <a:effectLst/>
                        </a:rPr>
                        <a:t>1200V 35mΩ SiC JFET N-on</a:t>
                      </a:r>
                      <a:endParaRPr lang="fi-FI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Q1 18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Q2 18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TO247-3L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4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1200V JFET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8" marR="5628" marT="562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UJ3N120070K3S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1200V 70mΩ SiC JFET N-on</a:t>
                      </a:r>
                      <a:endParaRPr lang="fi-FI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Q1 18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Q2 18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TO247-3L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4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1200V JFET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8" marR="5628" marT="562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UJ3N120140K3S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1200V 140mΩ SiC JFET N-on</a:t>
                      </a:r>
                      <a:endParaRPr lang="fi-FI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Q2 18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Q2 18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TO247-3L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5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650V JFET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8" marR="5628" marT="562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UJ3N065005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800" u="none" strike="noStrike">
                          <a:solidFill>
                            <a:schemeClr val="tx2"/>
                          </a:solidFill>
                          <a:effectLst/>
                        </a:rPr>
                        <a:t>650V 5.3mΩ SiC JFET N-on</a:t>
                      </a:r>
                      <a:endParaRPr lang="fi-FI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 Q2</a:t>
                      </a:r>
                      <a:r>
                        <a:rPr lang="en-US" sz="800" u="none" strike="noStrike" baseline="0" dirty="0">
                          <a:solidFill>
                            <a:schemeClr val="tx2"/>
                          </a:solidFill>
                          <a:effectLst/>
                        </a:rPr>
                        <a:t> 18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Q3 18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Die, SOT227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4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650V JFET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8" marR="5628" marT="562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UJ3N065025K3S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800" u="none" strike="noStrike">
                          <a:solidFill>
                            <a:schemeClr val="tx2"/>
                          </a:solidFill>
                          <a:effectLst/>
                        </a:rPr>
                        <a:t>650V 25mΩ SiC JFET N-on</a:t>
                      </a:r>
                      <a:endParaRPr lang="fi-FI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Q1 18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Q2 18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TO247-3L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4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650V JFET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8" marR="5628" marT="562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UJ3N065070K3S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800" u="none" strike="noStrike">
                          <a:solidFill>
                            <a:schemeClr val="tx2"/>
                          </a:solidFill>
                          <a:effectLst/>
                        </a:rPr>
                        <a:t>650V 70mΩ SiC JFET N-on</a:t>
                      </a:r>
                      <a:endParaRPr lang="fi-FI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Q1 18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Q2 18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TO247-3L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4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650V JFET</a:t>
                      </a:r>
                      <a:endParaRPr 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8" marR="5628" marT="5628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UJ3N065035K3S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800" u="none" strike="noStrike">
                          <a:solidFill>
                            <a:schemeClr val="tx2"/>
                          </a:solidFill>
                          <a:effectLst/>
                        </a:rPr>
                        <a:t>650V 35mΩ SiC JFET N-on</a:t>
                      </a:r>
                      <a:endParaRPr lang="fi-FI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Q2 18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Q2 18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TO247-3L</a:t>
                      </a:r>
                      <a:endParaRPr lang="en-US" sz="8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5628" marR="5628" marT="5628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6" name="3F44C3D1-91B2-4BDB-AE95-3DD7FB837841" descr="7ADA9485-B550-4187-98A4-3CE44F1BB906@unitedsi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890" y="1155836"/>
            <a:ext cx="529037" cy="136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737" y="2752964"/>
            <a:ext cx="809345" cy="62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28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66" y="1871455"/>
            <a:ext cx="1371719" cy="13839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6 inch 3rd Generation SiC FETs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70" y="1606482"/>
            <a:ext cx="735829" cy="7358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824" y="3791168"/>
            <a:ext cx="670042" cy="2180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18" y="3045800"/>
            <a:ext cx="809345" cy="6204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359" y="878611"/>
            <a:ext cx="790901" cy="790901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00781150"/>
              </p:ext>
            </p:extLst>
          </p:nvPr>
        </p:nvGraphicFramePr>
        <p:xfrm>
          <a:off x="2467234" y="760144"/>
          <a:ext cx="6367005" cy="40807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0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8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90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40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8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86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effectLst/>
                        </a:rPr>
                        <a:t>Family</a:t>
                      </a:r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effectLst/>
                        </a:rPr>
                        <a:t>PN</a:t>
                      </a:r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effectLst/>
                        </a:rPr>
                        <a:t>Description</a:t>
                      </a:r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effectLst/>
                        </a:rPr>
                        <a:t>Samples</a:t>
                      </a:r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effectLst/>
                        </a:rPr>
                        <a:t>Production </a:t>
                      </a:r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effectLst/>
                        </a:rPr>
                        <a:t>Die</a:t>
                      </a:r>
                      <a:endParaRPr lang="en-US" sz="600" b="0" i="0" u="none" strike="noStrike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effectLst/>
                        </a:rPr>
                        <a:t>Package</a:t>
                      </a:r>
                      <a:endParaRPr lang="en-US" sz="600" b="0" i="0" u="none" strike="noStrike" dirty="0">
                        <a:solidFill>
                          <a:srgbClr val="FFFFFF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4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1200V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UJ3C120150K3S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1200V 150m</a:t>
                      </a:r>
                      <a:r>
                        <a:rPr lang="el-GR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SiC</a:t>
                      </a:r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r>
                        <a:rPr lang="en-US" sz="6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Cascode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18-Mar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Q2 18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TO247-3L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4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1200V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UJ3C120080K3S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1200V 80m</a:t>
                      </a:r>
                      <a:r>
                        <a:rPr lang="el-GR" sz="600" u="none" strike="noStrike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SiC Cascode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Now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Q1 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TO247-3L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1200V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UJ3C120040K3S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1200V 40m</a:t>
                      </a:r>
                      <a:r>
                        <a:rPr lang="el-GR" sz="600" u="none" strike="noStrike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SiC Cascode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Now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Q1 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TO247-3L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650V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UJ3C065080K3S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650V 80m</a:t>
                      </a:r>
                      <a:r>
                        <a:rPr lang="el-GR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SiC</a:t>
                      </a:r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Cascode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Now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Q1 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TO247-3L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650V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UJ3C065030K3S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650V 30m</a:t>
                      </a:r>
                      <a:r>
                        <a:rPr lang="el-GR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SiC</a:t>
                      </a:r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Cascode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Now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Q1 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TO247-3L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0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650V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UJ3C065080T3S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650V 80m</a:t>
                      </a:r>
                      <a:r>
                        <a:rPr lang="el-GR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SiC</a:t>
                      </a:r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Cascode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Now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Q1 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TO220-3L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0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650V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UJ3C065030T3S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650V 30m</a:t>
                      </a:r>
                      <a:r>
                        <a:rPr lang="el-GR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SiC</a:t>
                      </a:r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Cascode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Now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Q1 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TO220-3L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0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650V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UJ3C065080B3S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650V 80m</a:t>
                      </a:r>
                      <a:r>
                        <a:rPr lang="el-GR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SiC</a:t>
                      </a:r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Cascode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Now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Q1 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D2PAK-3L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0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>
                          <a:effectLst/>
                        </a:rPr>
                        <a:t>650V Cascode</a:t>
                      </a:r>
                      <a:endParaRPr lang="en-US" sz="7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UJ3C065030B3S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650V 30m</a:t>
                      </a:r>
                      <a:r>
                        <a:rPr lang="el-GR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SiC</a:t>
                      </a:r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Cascode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Now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Q1 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D2PAK-3L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0050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0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650V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UJ3CF065040K3S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650V 40m</a:t>
                      </a:r>
                      <a:r>
                        <a:rPr lang="el-GR" sz="600" u="none" strike="noStrike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SiC Cascode Fast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Mar-18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Q2 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TO247-3L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0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650V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UJ3CF065040T3S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650V 40m</a:t>
                      </a:r>
                      <a:r>
                        <a:rPr lang="el-GR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SiC</a:t>
                      </a:r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Cascode Fast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Mar-18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Q2 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TO220-3L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9417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0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650V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UJ3CF065040K4S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650V 40m</a:t>
                      </a:r>
                      <a:r>
                        <a:rPr lang="el-GR" sz="600" u="none" strike="noStrike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SiC Cascode Fast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Mar-18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Q2 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TO247-4L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0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650V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UJ3CF065030K4S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650V 30m</a:t>
                      </a:r>
                      <a:r>
                        <a:rPr lang="el-GR" sz="600" u="none" strike="noStrike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SiC Cascode Fast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Jan-18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Q2 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TO247-4L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0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650V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UJ3CF065080K4S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650V 80m</a:t>
                      </a:r>
                      <a:r>
                        <a:rPr lang="el-GR" sz="600" u="none" strike="noStrike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SiC Cascode Fast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Jan-18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Q2 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TO247-4L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0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1200V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UJ3CF120150K4S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1200V 150m</a:t>
                      </a:r>
                      <a:r>
                        <a:rPr lang="el-GR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SiC</a:t>
                      </a:r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r>
                        <a:rPr lang="en-US" sz="6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Cascode</a:t>
                      </a:r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Fast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18-Apr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Q2 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TO247-4L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44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1200V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UJ3CF120080K4S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1200V 80m</a:t>
                      </a:r>
                      <a:r>
                        <a:rPr lang="el-GR" sz="600" u="none" strike="noStrike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SiC Cascode Fast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18-Jan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Q2</a:t>
                      </a:r>
                      <a:r>
                        <a:rPr lang="en-US" sz="600" u="none" strike="noStrike" baseline="0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18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TO247-4L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0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1200V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UJ3CF120040K4S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1200V 40m</a:t>
                      </a:r>
                      <a:r>
                        <a:rPr lang="el-GR" sz="600" u="none" strike="noStrike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SiC Cascode Fast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18-Jan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Q2</a:t>
                      </a:r>
                      <a:r>
                        <a:rPr lang="en-US" sz="600" u="none" strike="noStrike" baseline="0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18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TO247-4L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20050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0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650V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UJ3SCF065040K4S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650V Stack 40m</a:t>
                      </a:r>
                      <a:r>
                        <a:rPr lang="el-GR" sz="600" u="none" strike="noStrike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SiC Cascode Fast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2H 2018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2H 2018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D2PAK-7L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0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650V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UJ3SCF065030K4S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650V Stack 30m</a:t>
                      </a:r>
                      <a:r>
                        <a:rPr lang="el-GR" sz="600" u="none" strike="noStrike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SiC Cascode Fast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2H 2018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2H 2018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D2PAK-7L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0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650V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UJ3CF065080K4S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650V 80m</a:t>
                      </a:r>
                      <a:r>
                        <a:rPr lang="el-GR" sz="600" u="none" strike="noStrike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SiC Cascode Fast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2H 2018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2H 2018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D2PAK-7L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0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1200V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UJ3CF120150K4S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1200V 150m</a:t>
                      </a:r>
                      <a:r>
                        <a:rPr lang="el-GR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SiC</a:t>
                      </a:r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r>
                        <a:rPr lang="en-US" sz="600" u="none" strike="noStrike" dirty="0" err="1">
                          <a:solidFill>
                            <a:schemeClr val="tx2"/>
                          </a:solidFill>
                          <a:effectLst/>
                        </a:rPr>
                        <a:t>Cascode</a:t>
                      </a:r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 Fast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2H 2018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2H 2018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D2PAK-7L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44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1200V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UJ3CF120080K4S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1200V 80m</a:t>
                      </a:r>
                      <a:r>
                        <a:rPr lang="el-GR" sz="600" u="none" strike="noStrike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SiC Cascode Fast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2H 2018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2H 2018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D2PAK-7L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0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1200V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UJ3SCF120040K4S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1200V Stack 40m</a:t>
                      </a:r>
                      <a:r>
                        <a:rPr lang="el-GR" sz="600" u="none" strike="noStrike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SiC Cascode Fast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2H 2018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2H 2018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D2PAK-7L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20050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b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0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650V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UJ3SCF065040K4S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650V Stack 40m</a:t>
                      </a:r>
                      <a:r>
                        <a:rPr lang="el-GR" sz="600" u="none" strike="noStrike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SiC Cascode Fast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2H 2018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2H 2018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DFN8X8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0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650V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UJ3SCF065030K4S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650V Stack 30m</a:t>
                      </a:r>
                      <a:r>
                        <a:rPr lang="el-GR" sz="600" u="none" strike="noStrike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SiC Cascode Fast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2H 2018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2H 2018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DFN8X8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0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dirty="0">
                          <a:effectLst/>
                        </a:rPr>
                        <a:t>650V Cascode</a:t>
                      </a:r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85" marR="4085" marT="408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UJ3SCF065080K4S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650V Stack 80m</a:t>
                      </a:r>
                      <a:r>
                        <a:rPr lang="el-GR" sz="600" u="none" strike="noStrike">
                          <a:solidFill>
                            <a:schemeClr val="tx2"/>
                          </a:solidFill>
                          <a:effectLst/>
                        </a:rPr>
                        <a:t>Ω </a:t>
                      </a:r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SiC Cascode Fast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2H 2018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2H 2018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u="none" strike="noStrike" dirty="0">
                          <a:solidFill>
                            <a:schemeClr val="tx2"/>
                          </a:solidFill>
                          <a:effectLst/>
                        </a:rPr>
                        <a:t>DFN8X8</a:t>
                      </a:r>
                      <a:endParaRPr lang="en-US" sz="600" b="0" i="0" u="none" strike="noStrike" dirty="0">
                        <a:solidFill>
                          <a:schemeClr val="tx2"/>
                        </a:solidFill>
                        <a:effectLst/>
                        <a:latin typeface="Lato Light"/>
                      </a:endParaRPr>
                    </a:p>
                  </a:txBody>
                  <a:tcPr marL="4085" marR="4085" marT="4085" marB="0" anchor="ctr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41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Gen 3 FETs vs Current 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455783" y="843049"/>
            <a:ext cx="8435456" cy="2517185"/>
          </a:xfrm>
        </p:spPr>
        <p:txBody>
          <a:bodyPr>
            <a:normAutofit/>
          </a:bodyPr>
          <a:lstStyle/>
          <a:p>
            <a:r>
              <a:rPr lang="en-US" sz="1200" dirty="0"/>
              <a:t>T</a:t>
            </a:r>
            <a:r>
              <a:rPr lang="en-US" sz="1200" baseline="-25000" dirty="0"/>
              <a:t>JMAX</a:t>
            </a:r>
            <a:r>
              <a:rPr lang="en-US" sz="1200" dirty="0"/>
              <a:t> rating raised to 175 </a:t>
            </a:r>
            <a:r>
              <a:rPr lang="en-US" sz="1200" baseline="30000" dirty="0" err="1"/>
              <a:t>o</a:t>
            </a:r>
            <a:r>
              <a:rPr lang="en-US" sz="1200" dirty="0" err="1"/>
              <a:t>C</a:t>
            </a:r>
            <a:endParaRPr lang="en-US" sz="1200" dirty="0"/>
          </a:p>
          <a:p>
            <a:r>
              <a:rPr lang="en-US" sz="1200" dirty="0"/>
              <a:t>V</a:t>
            </a:r>
            <a:r>
              <a:rPr lang="en-US" sz="1200" baseline="-25000" dirty="0"/>
              <a:t>GSMAX</a:t>
            </a:r>
            <a:r>
              <a:rPr lang="en-US" sz="1200" dirty="0"/>
              <a:t> rating raised to +/- 25V</a:t>
            </a:r>
          </a:p>
          <a:p>
            <a:r>
              <a:rPr lang="en-US" sz="1200" dirty="0"/>
              <a:t>Built-in ESD protection diodes between MOSFET gate-source</a:t>
            </a:r>
          </a:p>
          <a:p>
            <a:r>
              <a:rPr lang="en-US" sz="1200" dirty="0"/>
              <a:t>Compatible with all forms of standard Si and </a:t>
            </a:r>
            <a:r>
              <a:rPr lang="en-US" sz="1200" dirty="0" err="1"/>
              <a:t>SiC</a:t>
            </a:r>
            <a:r>
              <a:rPr lang="en-US" sz="1200" dirty="0"/>
              <a:t> gate drive voltages, with plenty of positive and negative voltage margin</a:t>
            </a:r>
          </a:p>
          <a:p>
            <a:r>
              <a:rPr lang="en-US" sz="1200" dirty="0"/>
              <a:t>Current rating increased by reducing R</a:t>
            </a:r>
            <a:r>
              <a:rPr lang="en-US" sz="1200" baseline="-25000" dirty="0"/>
              <a:t>THJC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/>
              <a:t>(same die size, improved die attach technology)</a:t>
            </a:r>
          </a:p>
          <a:p>
            <a:r>
              <a:rPr lang="en-US" sz="1200" dirty="0" err="1"/>
              <a:t>Rdson</a:t>
            </a:r>
            <a:r>
              <a:rPr lang="en-US" sz="1200" dirty="0"/>
              <a:t> at 150 </a:t>
            </a:r>
            <a:r>
              <a:rPr lang="en-US" sz="1200" baseline="30000" dirty="0" err="1"/>
              <a:t>o</a:t>
            </a:r>
            <a:r>
              <a:rPr lang="en-US" sz="1200" dirty="0" err="1"/>
              <a:t>C</a:t>
            </a:r>
            <a:r>
              <a:rPr lang="en-US" sz="1200" dirty="0"/>
              <a:t> improved compared to G2</a:t>
            </a:r>
          </a:p>
          <a:p>
            <a:r>
              <a:rPr lang="en-US" sz="1200" dirty="0"/>
              <a:t>No change to UIS rating, able to handle high </a:t>
            </a:r>
            <a:br>
              <a:rPr lang="en-US" sz="1200" dirty="0"/>
            </a:br>
            <a:r>
              <a:rPr lang="en-US" sz="1200" dirty="0"/>
              <a:t>peak currents in avalanche</a:t>
            </a:r>
          </a:p>
          <a:p>
            <a:r>
              <a:rPr lang="en-US" sz="1200" dirty="0"/>
              <a:t>Switching losses decrease with </a:t>
            </a:r>
            <a:r>
              <a:rPr lang="en-US" sz="1200" dirty="0" err="1"/>
              <a:t>Tj</a:t>
            </a:r>
            <a:r>
              <a:rPr lang="en-US" sz="1200" dirty="0"/>
              <a:t>, due to the reduction of JFET </a:t>
            </a:r>
            <a:r>
              <a:rPr lang="en-US" sz="1200" dirty="0" err="1"/>
              <a:t>Rg</a:t>
            </a:r>
            <a:r>
              <a:rPr lang="en-US" sz="1200" dirty="0"/>
              <a:t> with temperature</a:t>
            </a:r>
          </a:p>
          <a:p>
            <a:r>
              <a:rPr lang="en-US" sz="1200" dirty="0"/>
              <a:t>Similar switching speed in turn-on/turn-off using </a:t>
            </a:r>
            <a:r>
              <a:rPr lang="en-US" sz="1200" dirty="0" err="1"/>
              <a:t>SiC</a:t>
            </a:r>
            <a:r>
              <a:rPr lang="en-US" sz="1200" dirty="0"/>
              <a:t> JBS freewheeling diode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50" y="3360234"/>
            <a:ext cx="4271850" cy="14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60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777" y="1129134"/>
            <a:ext cx="4563346" cy="2585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236" y="3112983"/>
            <a:ext cx="2607804" cy="1494685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152" y="1748600"/>
            <a:ext cx="536497" cy="64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A3476-D216-BC4B-AF08-DF61BB38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pitchFamily="34" charset="-128"/>
              </a:rPr>
              <a:t>Cascode 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64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650V – FET Technologies Compared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958" y="1057476"/>
            <a:ext cx="54768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40958" y="3661489"/>
            <a:ext cx="167813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Lato Regular"/>
                <a:cs typeface="Lato Regular"/>
              </a:rPr>
              <a:t>Silicon </a:t>
            </a:r>
            <a:r>
              <a:rPr lang="en-US" sz="1200" dirty="0" err="1">
                <a:solidFill>
                  <a:schemeClr val="tx2"/>
                </a:solidFill>
                <a:latin typeface="Lato Regular"/>
                <a:cs typeface="Lato Regular"/>
              </a:rPr>
              <a:t>Superjunction</a:t>
            </a:r>
            <a:endParaRPr lang="en-US" sz="1200" dirty="0">
              <a:solidFill>
                <a:schemeClr val="tx2"/>
              </a:solidFill>
              <a:latin typeface="Lato Regular"/>
              <a:cs typeface="Lato Regular"/>
            </a:endParaRPr>
          </a:p>
          <a:p>
            <a:r>
              <a:rPr lang="en-US" sz="1200" dirty="0">
                <a:solidFill>
                  <a:schemeClr val="tx2"/>
                </a:solidFill>
                <a:latin typeface="Lato Regular"/>
                <a:cs typeface="Lato Regular"/>
              </a:rPr>
              <a:t>Vertical current flow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82771" y="3656293"/>
            <a:ext cx="153266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2"/>
                </a:solidFill>
                <a:latin typeface="Lato Regular"/>
                <a:cs typeface="Lato Regular"/>
              </a:rPr>
              <a:t>GaN</a:t>
            </a:r>
            <a:r>
              <a:rPr lang="en-US" sz="1200" dirty="0">
                <a:solidFill>
                  <a:schemeClr val="tx2"/>
                </a:solidFill>
                <a:latin typeface="Lato Regular"/>
                <a:cs typeface="Lato Regular"/>
              </a:rPr>
              <a:t> HEMT</a:t>
            </a:r>
          </a:p>
          <a:p>
            <a:r>
              <a:rPr lang="en-US" sz="1200" dirty="0">
                <a:solidFill>
                  <a:schemeClr val="tx2"/>
                </a:solidFill>
                <a:latin typeface="Lato Regular"/>
                <a:cs typeface="Lato Regular"/>
              </a:rPr>
              <a:t>Lateral current flow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43193" y="3649948"/>
            <a:ext cx="1533872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tx2"/>
                </a:solidFill>
                <a:latin typeface="Lato Regular"/>
                <a:cs typeface="Lato Regular"/>
              </a:rPr>
              <a:t>SiC</a:t>
            </a:r>
            <a:endParaRPr lang="en-US" sz="1200" dirty="0">
              <a:solidFill>
                <a:schemeClr val="tx2"/>
              </a:solidFill>
              <a:latin typeface="Lato Regular"/>
              <a:cs typeface="Lato Regular"/>
            </a:endParaRP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Lato Regular"/>
                <a:cs typeface="Lato Regular"/>
              </a:rPr>
              <a:t>Vertical current flow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27616" y="3010214"/>
            <a:ext cx="669265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Lato Regular"/>
                <a:cs typeface="Lato Regular"/>
              </a:rPr>
              <a:t>Trench MOS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63135" y="3048141"/>
            <a:ext cx="612095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Lato Regular"/>
                <a:cs typeface="Lato Regular"/>
              </a:rPr>
              <a:t>Trench JFET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72638" y="3005019"/>
            <a:ext cx="650281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Lato Regular"/>
                <a:cs typeface="Lato Regular"/>
              </a:rPr>
              <a:t>substrate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23532" y="2685270"/>
            <a:ext cx="630881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Lato Regular"/>
                <a:cs typeface="Lato Regular"/>
              </a:rPr>
              <a:t>substrate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87093" y="2361968"/>
            <a:ext cx="69794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Lato Regular"/>
                <a:cs typeface="Lato Regular"/>
              </a:rPr>
              <a:t>substrate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6323" y="2361968"/>
            <a:ext cx="51954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Lato Regular"/>
                <a:cs typeface="Lato Regular"/>
              </a:rPr>
              <a:t>substrate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53167" y="3355918"/>
            <a:ext cx="60282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Lato Regular"/>
                <a:cs typeface="Lato Regular"/>
              </a:rPr>
              <a:t>Drain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87261" y="998666"/>
            <a:ext cx="52200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Lato Regular"/>
                <a:cs typeface="Lato Regular"/>
              </a:rPr>
              <a:t>Drain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34222" y="2722072"/>
            <a:ext cx="46257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Lato Regular"/>
                <a:cs typeface="Lato Regular"/>
              </a:rPr>
              <a:t>Drain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67242" y="2722072"/>
            <a:ext cx="47472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Lato Regular"/>
                <a:cs typeface="Lato Regular"/>
              </a:rPr>
              <a:t>Drain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11602" y="976699"/>
            <a:ext cx="480581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Lato Regular"/>
                <a:cs typeface="Lato Regular"/>
              </a:rPr>
              <a:t>Source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15172" y="998666"/>
            <a:ext cx="480581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Lato Regular"/>
                <a:cs typeface="Lato Regular"/>
              </a:rPr>
              <a:t>Source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13341" y="998666"/>
            <a:ext cx="480581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Lato Regular"/>
                <a:cs typeface="Lato Regular"/>
              </a:rPr>
              <a:t>Source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02697" y="998666"/>
            <a:ext cx="480581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Lato Regular"/>
                <a:cs typeface="Lato Regular"/>
              </a:rPr>
              <a:t>Source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92057" y="2160531"/>
            <a:ext cx="480581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Lato Regular"/>
                <a:cs typeface="Lato Regular"/>
              </a:rPr>
              <a:t>P-col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29786" y="2162448"/>
            <a:ext cx="480581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Lato Regular"/>
                <a:cs typeface="Lato Regular"/>
              </a:rPr>
              <a:t>N-col</a:t>
            </a:r>
          </a:p>
        </p:txBody>
      </p:sp>
    </p:spTree>
    <p:extLst>
      <p:ext uri="{BB962C8B-B14F-4D97-AF65-F5344CB8AC3E}">
        <p14:creationId xmlns:p14="http://schemas.microsoft.com/office/powerpoint/2010/main" val="79824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10575" y="1005254"/>
            <a:ext cx="6293996" cy="3425906"/>
            <a:chOff x="1272358" y="940210"/>
            <a:chExt cx="6970429" cy="3794098"/>
          </a:xfrm>
        </p:grpSpPr>
        <p:pic>
          <p:nvPicPr>
            <p:cNvPr id="7" name="Picture 8" descr="https://encrypted-tbn1.gstatic.com/images?q=tbn:ANd9GcRcZR8ugpz1Cn8tyV7ypNbhe2C8qJChDgk6PSjMS2IE4j9hFAxQ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0562" y="940210"/>
              <a:ext cx="2142626" cy="1335370"/>
            </a:xfrm>
            <a:prstGeom prst="rect">
              <a:avLst/>
            </a:prstGeom>
            <a:noFill/>
            <a:effectLst>
              <a:softEdge rad="139700"/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www.unitedsic.com/images/p03h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358" y="940210"/>
              <a:ext cx="2023731" cy="1335371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501462" y="2271757"/>
              <a:ext cx="175240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2"/>
                  </a:solidFill>
                  <a:latin typeface="Lato Light"/>
                </a:rPr>
                <a:t>Server &amp; Datacenter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55348" y="2271757"/>
              <a:ext cx="168514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2"/>
                  </a:solidFill>
                  <a:latin typeface="Lato Light"/>
                </a:rPr>
                <a:t>Electronic Vehicles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23658" y="4396534"/>
              <a:ext cx="153118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2"/>
                  </a:solidFill>
                  <a:latin typeface="Lato Light"/>
                </a:rPr>
                <a:t>Battery Charging </a:t>
              </a:r>
            </a:p>
          </p:txBody>
        </p:sp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6812" y="2918895"/>
              <a:ext cx="2042667" cy="1477640"/>
            </a:xfrm>
            <a:prstGeom prst="rect">
              <a:avLst/>
            </a:prstGeom>
            <a:noFill/>
            <a:ln>
              <a:noFill/>
            </a:ln>
            <a:effectLst>
              <a:softEdge rad="127000"/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5730561" y="4396534"/>
              <a:ext cx="251222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2"/>
                  </a:solidFill>
                  <a:latin typeface="Lato Light"/>
                </a:rPr>
                <a:t>Renewable Energy &amp; Storage </a:t>
              </a:r>
            </a:p>
          </p:txBody>
        </p:sp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0562" y="2969246"/>
              <a:ext cx="2142626" cy="1376939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  <a:softEdge rad="139700"/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434777" y="2260216"/>
              <a:ext cx="2377574" cy="30008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350" dirty="0">
                  <a:solidFill>
                    <a:schemeClr val="bg2"/>
                  </a:solidFill>
                  <a:latin typeface="Lato Light"/>
                </a:rPr>
                <a:t>Lighting &amp;  Electronic Ballast</a:t>
              </a:r>
            </a:p>
          </p:txBody>
        </p:sp>
        <p:pic>
          <p:nvPicPr>
            <p:cNvPr id="27" name="Picture 2" descr="Raised Building Fram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1632" y="940210"/>
              <a:ext cx="2073027" cy="1329842"/>
            </a:xfrm>
            <a:prstGeom prst="rect">
              <a:avLst/>
            </a:prstGeom>
            <a:noFill/>
            <a:effectLst>
              <a:softEdge rad="139700"/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1528204" y="4434226"/>
              <a:ext cx="169469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2"/>
                  </a:solidFill>
                  <a:latin typeface="Lato Light"/>
                </a:rPr>
                <a:t>Lab &amp; Din Rail PSU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9822" y="2923375"/>
              <a:ext cx="1412492" cy="1477640"/>
            </a:xfrm>
            <a:prstGeom prst="rect">
              <a:avLst/>
            </a:prstGeom>
            <a:effectLst>
              <a:softEdge rad="127000"/>
            </a:effectLst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D395F364-7480-F048-BD0E-E8057DE7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SiC Application Areas</a:t>
            </a:r>
          </a:p>
        </p:txBody>
      </p:sp>
    </p:spTree>
    <p:extLst>
      <p:ext uri="{BB962C8B-B14F-4D97-AF65-F5344CB8AC3E}">
        <p14:creationId xmlns:p14="http://schemas.microsoft.com/office/powerpoint/2010/main" val="1113303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650V FET Comparisons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421" y="506097"/>
            <a:ext cx="2847449" cy="2067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421" y="2842995"/>
            <a:ext cx="3122060" cy="207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456818" y="3149216"/>
            <a:ext cx="1449504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PFSB Efficiency Vin=400V, Vo=48V, 75kHz</a:t>
            </a:r>
            <a:endParaRPr lang="en-US" sz="800" baseline="-25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348764"/>
            <a:ext cx="4378712" cy="22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94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100A, 1200V SiC Cascode Stack Advantage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13" y="2991234"/>
            <a:ext cx="1074339" cy="581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845019" y="1438178"/>
            <a:ext cx="2783541" cy="1466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3465" indent="-113465">
              <a:spcBef>
                <a:spcPts val="199"/>
              </a:spcBef>
              <a:buSzPct val="120000"/>
              <a:buFont typeface="Wingdings" panose="05000000000000000000" pitchFamily="2" charset="2"/>
              <a:buChar char="§"/>
            </a:pPr>
            <a:r>
              <a:rPr lang="en-US" sz="900" dirty="0">
                <a:latin typeface="Lato Regular"/>
                <a:cs typeface="Lato Regular"/>
              </a:rPr>
              <a:t>8mohm, 1200V switch in just 5.5X6.5mm (100A, 1200V)</a:t>
            </a:r>
          </a:p>
          <a:p>
            <a:pPr marL="113465" indent="-113465">
              <a:spcBef>
                <a:spcPts val="199"/>
              </a:spcBef>
              <a:buSzPct val="120000"/>
              <a:buFont typeface="Wingdings" panose="05000000000000000000" pitchFamily="2" charset="2"/>
              <a:buChar char="§"/>
            </a:pPr>
            <a:r>
              <a:rPr lang="en-US" sz="900" dirty="0">
                <a:latin typeface="Lato Regular"/>
                <a:cs typeface="Lato Regular"/>
              </a:rPr>
              <a:t>All the advantages of cascodes</a:t>
            </a:r>
          </a:p>
          <a:p>
            <a:pPr marL="113465" indent="-113465">
              <a:spcBef>
                <a:spcPts val="199"/>
              </a:spcBef>
              <a:buSzPct val="120000"/>
              <a:buFont typeface="Wingdings" panose="05000000000000000000" pitchFamily="2" charset="2"/>
              <a:buChar char="§"/>
            </a:pPr>
            <a:r>
              <a:rPr lang="en-US" sz="900" dirty="0">
                <a:latin typeface="Lato Regular"/>
                <a:cs typeface="Lato Regular"/>
              </a:rPr>
              <a:t>Simplifies module packaging, no antiparallel diodes</a:t>
            </a:r>
          </a:p>
          <a:p>
            <a:pPr marL="113465" indent="-113465">
              <a:spcBef>
                <a:spcPts val="199"/>
              </a:spcBef>
              <a:buSzPct val="120000"/>
              <a:buFont typeface="Wingdings" panose="05000000000000000000" pitchFamily="2" charset="2"/>
              <a:buChar char="§"/>
            </a:pPr>
            <a:r>
              <a:rPr lang="en-US" sz="900" dirty="0">
                <a:latin typeface="Lato Regular"/>
                <a:cs typeface="Lato Regular"/>
              </a:rPr>
              <a:t>Building block for high current modules of all types</a:t>
            </a:r>
          </a:p>
          <a:p>
            <a:pPr marL="416005" lvl="1" indent="-113465">
              <a:spcBef>
                <a:spcPts val="199"/>
              </a:spcBef>
              <a:buSzPct val="120000"/>
              <a:buFont typeface="Wingdings" panose="05000000000000000000" pitchFamily="2" charset="2"/>
              <a:buChar char="§"/>
            </a:pPr>
            <a:r>
              <a:rPr lang="en-US" sz="900" dirty="0">
                <a:latin typeface="Lato Regular"/>
                <a:cs typeface="Lato Regular"/>
              </a:rPr>
              <a:t>HB, FB, 3-PHASE, TNPC, NPC</a:t>
            </a:r>
          </a:p>
          <a:p>
            <a:pPr marL="416005" lvl="1" indent="-113465">
              <a:spcBef>
                <a:spcPts val="199"/>
              </a:spcBef>
              <a:buSzPct val="120000"/>
              <a:buFont typeface="Wingdings" panose="05000000000000000000" pitchFamily="2" charset="2"/>
              <a:buChar char="§"/>
            </a:pPr>
            <a:r>
              <a:rPr lang="en-US" sz="900" dirty="0">
                <a:latin typeface="Lato Regular"/>
                <a:cs typeface="Lato Regular"/>
              </a:rPr>
              <a:t>Promising for EV applications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7947" y="833231"/>
            <a:ext cx="719245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74411">
              <a:buSzPct val="80000"/>
            </a:pPr>
            <a:r>
              <a:rPr lang="en-US" sz="900" dirty="0">
                <a:latin typeface="Lato Regular"/>
                <a:cs typeface="Lato Regular"/>
              </a:rPr>
              <a:t>As the world moves to multilevel architectures, the inside of the module will become even more complex. </a:t>
            </a:r>
          </a:p>
          <a:p>
            <a:pPr algn="ctr" defTabSz="674411">
              <a:buSzPct val="80000"/>
            </a:pPr>
            <a:r>
              <a:rPr lang="en-US" sz="900" dirty="0">
                <a:latin typeface="Lato Regular"/>
                <a:cs typeface="Lato Regular"/>
              </a:rPr>
              <a:t>UnitedSiC’s Cascode Stack enables simplification through fewer components, creating more space within the highly complex architecture and ultimately displacing the diode.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219140" y="2828854"/>
            <a:ext cx="2714375" cy="1558427"/>
            <a:chOff x="775078" y="3857625"/>
            <a:chExt cx="4101722" cy="2354957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078" y="4265682"/>
              <a:ext cx="4101722" cy="194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1790700" y="3857625"/>
              <a:ext cx="2388527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dirty="0">
                  <a:latin typeface="Lato Regular"/>
                  <a:cs typeface="Lato Regular"/>
                </a:rPr>
                <a:t>SiC MOSFET + JBS 1200V</a:t>
              </a:r>
            </a:p>
            <a:p>
              <a:r>
                <a:rPr lang="en-US" sz="825" dirty="0">
                  <a:latin typeface="Lato Regular"/>
                  <a:cs typeface="Lato Regular"/>
                </a:rPr>
                <a:t>100A X 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023879" y="2828854"/>
            <a:ext cx="1523283" cy="1531704"/>
            <a:chOff x="5241950" y="3857625"/>
            <a:chExt cx="2301850" cy="2314575"/>
          </a:xfrm>
        </p:grpSpPr>
        <p:pic>
          <p:nvPicPr>
            <p:cNvPr id="24" name="Picture 2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950" y="4239490"/>
              <a:ext cx="2301850" cy="1932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5585027" y="3857625"/>
              <a:ext cx="1615698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dirty="0">
                  <a:latin typeface="Lato Regular"/>
                  <a:cs typeface="Lato Regular"/>
                </a:rPr>
                <a:t>100A Stack 1200V</a:t>
              </a:r>
            </a:p>
            <a:p>
              <a:r>
                <a:rPr lang="en-US" sz="825" dirty="0">
                  <a:latin typeface="Lato Regular"/>
                  <a:cs typeface="Lato Regular"/>
                </a:rPr>
                <a:t>100A X 3</a:t>
              </a: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6141" y="1461372"/>
            <a:ext cx="2685478" cy="12806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9500" y="3397488"/>
            <a:ext cx="834511" cy="89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10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Supercascode</a:t>
            </a:r>
            <a:r>
              <a:rPr lang="en-US" sz="2400" dirty="0"/>
              <a:t>: The next generation of devices &gt; 3.3kV</a:t>
            </a:r>
          </a:p>
        </p:txBody>
      </p:sp>
      <p:sp>
        <p:nvSpPr>
          <p:cNvPr id="9" name="Rectangle 41"/>
          <p:cNvSpPr>
            <a:spLocks noChangeArrowheads="1"/>
          </p:cNvSpPr>
          <p:nvPr/>
        </p:nvSpPr>
        <p:spPr bwMode="auto">
          <a:xfrm>
            <a:off x="1519797" y="1143010"/>
            <a:ext cx="2723030" cy="219291"/>
          </a:xfrm>
          <a:prstGeom prst="rect">
            <a:avLst/>
          </a:prstGeom>
          <a:solidFill>
            <a:srgbClr val="336699"/>
          </a:solidFill>
          <a:ln>
            <a:noFill/>
          </a:ln>
          <a:extLst/>
        </p:spPr>
        <p:txBody>
          <a:bodyPr anchor="ctr">
            <a:spAutoFit/>
          </a:bodyPr>
          <a:lstStyle/>
          <a:p>
            <a:pPr algn="ctr" eaLnBrk="1" hangingPunct="1"/>
            <a:r>
              <a:rPr lang="en-US" sz="825" dirty="0">
                <a:solidFill>
                  <a:srgbClr val="FFFFFF"/>
                </a:solidFill>
                <a:latin typeface="Lato Regular"/>
                <a:cs typeface="Lato Regular"/>
              </a:rPr>
              <a:t>Configuration 1: Traditional</a:t>
            </a:r>
          </a:p>
        </p:txBody>
      </p:sp>
      <p:sp>
        <p:nvSpPr>
          <p:cNvPr id="10" name="Rectangle 41"/>
          <p:cNvSpPr>
            <a:spLocks noChangeArrowheads="1"/>
          </p:cNvSpPr>
          <p:nvPr/>
        </p:nvSpPr>
        <p:spPr bwMode="auto">
          <a:xfrm>
            <a:off x="5269539" y="1143010"/>
            <a:ext cx="2723030" cy="219291"/>
          </a:xfrm>
          <a:prstGeom prst="rect">
            <a:avLst/>
          </a:prstGeom>
          <a:solidFill>
            <a:srgbClr val="336699"/>
          </a:solidFill>
          <a:ln>
            <a:noFill/>
          </a:ln>
          <a:extLst/>
        </p:spPr>
        <p:txBody>
          <a:bodyPr anchor="ctr">
            <a:spAutoFit/>
          </a:bodyPr>
          <a:lstStyle/>
          <a:p>
            <a:pPr algn="ctr" eaLnBrk="1" hangingPunct="1"/>
            <a:r>
              <a:rPr lang="en-US" sz="825" dirty="0">
                <a:solidFill>
                  <a:srgbClr val="FFFFFF"/>
                </a:solidFill>
                <a:latin typeface="Lato Regular"/>
                <a:cs typeface="Lato Regular"/>
              </a:rPr>
              <a:t>Configuration 2: Supercascode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19798" y="1328083"/>
            <a:ext cx="203476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solidFill>
                  <a:prstClr val="black"/>
                </a:solidFill>
                <a:latin typeface="Lato Regular"/>
                <a:cs typeface="Lato Regular"/>
              </a:rPr>
              <a:t>5 parallel 250 m</a:t>
            </a:r>
            <a:r>
              <a:rPr lang="el-GR" sz="750" dirty="0">
                <a:solidFill>
                  <a:prstClr val="black"/>
                </a:solidFill>
                <a:latin typeface="Lato Regular"/>
                <a:cs typeface="Lato Regular"/>
              </a:rPr>
              <a:t>Ω, 6500 </a:t>
            </a:r>
            <a:r>
              <a:rPr lang="en-US" sz="750" dirty="0">
                <a:solidFill>
                  <a:prstClr val="black"/>
                </a:solidFill>
                <a:latin typeface="Lato Regular"/>
                <a:cs typeface="Lato Regular"/>
              </a:rPr>
              <a:t>V device N-off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4029" y="1328083"/>
            <a:ext cx="1825659" cy="21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50" dirty="0">
                <a:solidFill>
                  <a:prstClr val="black"/>
                </a:solidFill>
                <a:latin typeface="Lato Regular"/>
                <a:cs typeface="Lato Regular"/>
              </a:rPr>
              <a:t>5 series 10 mΩ, 1200 V </a:t>
            </a:r>
            <a:r>
              <a:rPr lang="fr-FR" sz="750" dirty="0" err="1">
                <a:solidFill>
                  <a:prstClr val="black"/>
                </a:solidFill>
                <a:latin typeface="Lato Regular"/>
                <a:cs typeface="Lato Regular"/>
              </a:rPr>
              <a:t>devices</a:t>
            </a:r>
            <a:endParaRPr lang="fr-FR" sz="750" dirty="0">
              <a:solidFill>
                <a:prstClr val="black"/>
              </a:solidFill>
              <a:latin typeface="Lato Regular"/>
              <a:cs typeface="Lato Regular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798" y="1513987"/>
            <a:ext cx="2155732" cy="53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Freeform 20"/>
          <p:cNvSpPr/>
          <p:nvPr/>
        </p:nvSpPr>
        <p:spPr>
          <a:xfrm>
            <a:off x="2230785" y="1983253"/>
            <a:ext cx="1301057" cy="475781"/>
          </a:xfrm>
          <a:custGeom>
            <a:avLst/>
            <a:gdLst>
              <a:gd name="connsiteX0" fmla="*/ 0 w 1624827"/>
              <a:gd name="connsiteY0" fmla="*/ 59418 h 594180"/>
              <a:gd name="connsiteX1" fmla="*/ 59418 w 1624827"/>
              <a:gd name="connsiteY1" fmla="*/ 0 h 594180"/>
              <a:gd name="connsiteX2" fmla="*/ 1565409 w 1624827"/>
              <a:gd name="connsiteY2" fmla="*/ 0 h 594180"/>
              <a:gd name="connsiteX3" fmla="*/ 1624827 w 1624827"/>
              <a:gd name="connsiteY3" fmla="*/ 59418 h 594180"/>
              <a:gd name="connsiteX4" fmla="*/ 1624827 w 1624827"/>
              <a:gd name="connsiteY4" fmla="*/ 534762 h 594180"/>
              <a:gd name="connsiteX5" fmla="*/ 1565409 w 1624827"/>
              <a:gd name="connsiteY5" fmla="*/ 594180 h 594180"/>
              <a:gd name="connsiteX6" fmla="*/ 59418 w 1624827"/>
              <a:gd name="connsiteY6" fmla="*/ 594180 h 594180"/>
              <a:gd name="connsiteX7" fmla="*/ 0 w 1624827"/>
              <a:gd name="connsiteY7" fmla="*/ 534762 h 594180"/>
              <a:gd name="connsiteX8" fmla="*/ 0 w 1624827"/>
              <a:gd name="connsiteY8" fmla="*/ 59418 h 594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4827" h="594180">
                <a:moveTo>
                  <a:pt x="0" y="59418"/>
                </a:moveTo>
                <a:cubicBezTo>
                  <a:pt x="0" y="26602"/>
                  <a:pt x="26602" y="0"/>
                  <a:pt x="59418" y="0"/>
                </a:cubicBezTo>
                <a:lnTo>
                  <a:pt x="1565409" y="0"/>
                </a:lnTo>
                <a:cubicBezTo>
                  <a:pt x="1598225" y="0"/>
                  <a:pt x="1624827" y="26602"/>
                  <a:pt x="1624827" y="59418"/>
                </a:cubicBezTo>
                <a:lnTo>
                  <a:pt x="1624827" y="534762"/>
                </a:lnTo>
                <a:cubicBezTo>
                  <a:pt x="1624827" y="567578"/>
                  <a:pt x="1598225" y="594180"/>
                  <a:pt x="1565409" y="594180"/>
                </a:cubicBezTo>
                <a:lnTo>
                  <a:pt x="59418" y="594180"/>
                </a:lnTo>
                <a:cubicBezTo>
                  <a:pt x="26602" y="594180"/>
                  <a:pt x="0" y="567578"/>
                  <a:pt x="0" y="534762"/>
                </a:cubicBezTo>
                <a:lnTo>
                  <a:pt x="0" y="59418"/>
                </a:lnTo>
                <a:close/>
              </a:path>
            </a:pathLst>
          </a:custGeom>
          <a:solidFill>
            <a:srgbClr val="FFCC66"/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251" tIns="39251" rIns="39251" bIns="39251" numCol="1" spcCol="1270" anchor="ctr" anchorCtr="0">
            <a:noAutofit/>
          </a:bodyPr>
          <a:lstStyle/>
          <a:p>
            <a:pPr algn="ctr" defTabSz="323587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662" kern="0" dirty="0">
                <a:latin typeface="Lato Regular"/>
                <a:cs typeface="Lato Regular"/>
              </a:rPr>
              <a:t>Develop and use devices with high voltage rating</a:t>
            </a:r>
          </a:p>
        </p:txBody>
      </p:sp>
      <p:sp>
        <p:nvSpPr>
          <p:cNvPr id="22" name="Freeform 21"/>
          <p:cNvSpPr/>
          <p:nvPr/>
        </p:nvSpPr>
        <p:spPr>
          <a:xfrm>
            <a:off x="2792842" y="2478156"/>
            <a:ext cx="176943" cy="147452"/>
          </a:xfrm>
          <a:custGeom>
            <a:avLst/>
            <a:gdLst>
              <a:gd name="connsiteX0" fmla="*/ 0 w 222817"/>
              <a:gd name="connsiteY0" fmla="*/ 53476 h 267381"/>
              <a:gd name="connsiteX1" fmla="*/ 111409 w 222817"/>
              <a:gd name="connsiteY1" fmla="*/ 53476 h 267381"/>
              <a:gd name="connsiteX2" fmla="*/ 111409 w 222817"/>
              <a:gd name="connsiteY2" fmla="*/ 0 h 267381"/>
              <a:gd name="connsiteX3" fmla="*/ 222817 w 222817"/>
              <a:gd name="connsiteY3" fmla="*/ 133691 h 267381"/>
              <a:gd name="connsiteX4" fmla="*/ 111409 w 222817"/>
              <a:gd name="connsiteY4" fmla="*/ 267381 h 267381"/>
              <a:gd name="connsiteX5" fmla="*/ 111409 w 222817"/>
              <a:gd name="connsiteY5" fmla="*/ 213905 h 267381"/>
              <a:gd name="connsiteX6" fmla="*/ 0 w 222817"/>
              <a:gd name="connsiteY6" fmla="*/ 213905 h 267381"/>
              <a:gd name="connsiteX7" fmla="*/ 0 w 222817"/>
              <a:gd name="connsiteY7" fmla="*/ 53476 h 26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817" h="267381">
                <a:moveTo>
                  <a:pt x="178254" y="1"/>
                </a:moveTo>
                <a:lnTo>
                  <a:pt x="178254" y="133691"/>
                </a:lnTo>
                <a:lnTo>
                  <a:pt x="222817" y="133691"/>
                </a:lnTo>
                <a:lnTo>
                  <a:pt x="111408" y="267380"/>
                </a:lnTo>
                <a:lnTo>
                  <a:pt x="0" y="133691"/>
                </a:lnTo>
                <a:lnTo>
                  <a:pt x="44563" y="133691"/>
                </a:lnTo>
                <a:lnTo>
                  <a:pt x="44563" y="1"/>
                </a:lnTo>
                <a:lnTo>
                  <a:pt x="178254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spcFirstLastPara="0" vert="horz" wrap="square" lIns="35390" tIns="0" rIns="35388" bIns="44236" numCol="1" spcCol="1270" anchor="ctr" anchorCtr="0">
            <a:noAutofit/>
          </a:bodyPr>
          <a:lstStyle/>
          <a:p>
            <a:pPr algn="ctr" defTabSz="264753">
              <a:lnSpc>
                <a:spcPct val="90000"/>
              </a:lnSpc>
              <a:spcAft>
                <a:spcPct val="35000"/>
              </a:spcAft>
              <a:defRPr/>
            </a:pPr>
            <a:endParaRPr lang="en-US" sz="662" kern="0" dirty="0">
              <a:solidFill>
                <a:prstClr val="white"/>
              </a:solidFill>
              <a:latin typeface="Lato Regular"/>
              <a:cs typeface="Lato Regular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2230785" y="2625417"/>
            <a:ext cx="1301057" cy="475781"/>
          </a:xfrm>
          <a:custGeom>
            <a:avLst/>
            <a:gdLst>
              <a:gd name="connsiteX0" fmla="*/ 0 w 1624827"/>
              <a:gd name="connsiteY0" fmla="*/ 59418 h 594180"/>
              <a:gd name="connsiteX1" fmla="*/ 59418 w 1624827"/>
              <a:gd name="connsiteY1" fmla="*/ 0 h 594180"/>
              <a:gd name="connsiteX2" fmla="*/ 1565409 w 1624827"/>
              <a:gd name="connsiteY2" fmla="*/ 0 h 594180"/>
              <a:gd name="connsiteX3" fmla="*/ 1624827 w 1624827"/>
              <a:gd name="connsiteY3" fmla="*/ 59418 h 594180"/>
              <a:gd name="connsiteX4" fmla="*/ 1624827 w 1624827"/>
              <a:gd name="connsiteY4" fmla="*/ 534762 h 594180"/>
              <a:gd name="connsiteX5" fmla="*/ 1565409 w 1624827"/>
              <a:gd name="connsiteY5" fmla="*/ 594180 h 594180"/>
              <a:gd name="connsiteX6" fmla="*/ 59418 w 1624827"/>
              <a:gd name="connsiteY6" fmla="*/ 594180 h 594180"/>
              <a:gd name="connsiteX7" fmla="*/ 0 w 1624827"/>
              <a:gd name="connsiteY7" fmla="*/ 534762 h 594180"/>
              <a:gd name="connsiteX8" fmla="*/ 0 w 1624827"/>
              <a:gd name="connsiteY8" fmla="*/ 59418 h 594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4827" h="594180">
                <a:moveTo>
                  <a:pt x="0" y="59418"/>
                </a:moveTo>
                <a:cubicBezTo>
                  <a:pt x="0" y="26602"/>
                  <a:pt x="26602" y="0"/>
                  <a:pt x="59418" y="0"/>
                </a:cubicBezTo>
                <a:lnTo>
                  <a:pt x="1565409" y="0"/>
                </a:lnTo>
                <a:cubicBezTo>
                  <a:pt x="1598225" y="0"/>
                  <a:pt x="1624827" y="26602"/>
                  <a:pt x="1624827" y="59418"/>
                </a:cubicBezTo>
                <a:lnTo>
                  <a:pt x="1624827" y="534762"/>
                </a:lnTo>
                <a:cubicBezTo>
                  <a:pt x="1624827" y="567578"/>
                  <a:pt x="1598225" y="594180"/>
                  <a:pt x="1565409" y="594180"/>
                </a:cubicBezTo>
                <a:lnTo>
                  <a:pt x="59418" y="594180"/>
                </a:lnTo>
                <a:cubicBezTo>
                  <a:pt x="26602" y="594180"/>
                  <a:pt x="0" y="567578"/>
                  <a:pt x="0" y="534762"/>
                </a:cubicBezTo>
                <a:lnTo>
                  <a:pt x="0" y="59418"/>
                </a:lnTo>
                <a:close/>
              </a:path>
            </a:pathLst>
          </a:custGeom>
          <a:solidFill>
            <a:srgbClr val="FFCC66"/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251" tIns="39251" rIns="39251" bIns="39251" numCol="1" spcCol="1270" anchor="ctr" anchorCtr="0">
            <a:noAutofit/>
          </a:bodyPr>
          <a:lstStyle/>
          <a:p>
            <a:pPr algn="ctr" defTabSz="323587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662" kern="0" dirty="0">
                <a:latin typeface="Lato Regular"/>
                <a:cs typeface="Lato Regular"/>
              </a:rPr>
              <a:t>High device voltage rating requires thick epi layer</a:t>
            </a:r>
          </a:p>
        </p:txBody>
      </p:sp>
      <p:sp>
        <p:nvSpPr>
          <p:cNvPr id="25" name="Freeform 24"/>
          <p:cNvSpPr/>
          <p:nvPr/>
        </p:nvSpPr>
        <p:spPr>
          <a:xfrm>
            <a:off x="1519797" y="3259776"/>
            <a:ext cx="1301057" cy="475781"/>
          </a:xfrm>
          <a:custGeom>
            <a:avLst/>
            <a:gdLst>
              <a:gd name="connsiteX0" fmla="*/ 0 w 1624827"/>
              <a:gd name="connsiteY0" fmla="*/ 59418 h 594180"/>
              <a:gd name="connsiteX1" fmla="*/ 59418 w 1624827"/>
              <a:gd name="connsiteY1" fmla="*/ 0 h 594180"/>
              <a:gd name="connsiteX2" fmla="*/ 1565409 w 1624827"/>
              <a:gd name="connsiteY2" fmla="*/ 0 h 594180"/>
              <a:gd name="connsiteX3" fmla="*/ 1624827 w 1624827"/>
              <a:gd name="connsiteY3" fmla="*/ 59418 h 594180"/>
              <a:gd name="connsiteX4" fmla="*/ 1624827 w 1624827"/>
              <a:gd name="connsiteY4" fmla="*/ 534762 h 594180"/>
              <a:gd name="connsiteX5" fmla="*/ 1565409 w 1624827"/>
              <a:gd name="connsiteY5" fmla="*/ 594180 h 594180"/>
              <a:gd name="connsiteX6" fmla="*/ 59418 w 1624827"/>
              <a:gd name="connsiteY6" fmla="*/ 594180 h 594180"/>
              <a:gd name="connsiteX7" fmla="*/ 0 w 1624827"/>
              <a:gd name="connsiteY7" fmla="*/ 534762 h 594180"/>
              <a:gd name="connsiteX8" fmla="*/ 0 w 1624827"/>
              <a:gd name="connsiteY8" fmla="*/ 59418 h 594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4827" h="594180">
                <a:moveTo>
                  <a:pt x="0" y="59418"/>
                </a:moveTo>
                <a:cubicBezTo>
                  <a:pt x="0" y="26602"/>
                  <a:pt x="26602" y="0"/>
                  <a:pt x="59418" y="0"/>
                </a:cubicBezTo>
                <a:lnTo>
                  <a:pt x="1565409" y="0"/>
                </a:lnTo>
                <a:cubicBezTo>
                  <a:pt x="1598225" y="0"/>
                  <a:pt x="1624827" y="26602"/>
                  <a:pt x="1624827" y="59418"/>
                </a:cubicBezTo>
                <a:lnTo>
                  <a:pt x="1624827" y="534762"/>
                </a:lnTo>
                <a:cubicBezTo>
                  <a:pt x="1624827" y="567578"/>
                  <a:pt x="1598225" y="594180"/>
                  <a:pt x="1565409" y="594180"/>
                </a:cubicBezTo>
                <a:lnTo>
                  <a:pt x="59418" y="594180"/>
                </a:lnTo>
                <a:cubicBezTo>
                  <a:pt x="26602" y="594180"/>
                  <a:pt x="0" y="567578"/>
                  <a:pt x="0" y="534762"/>
                </a:cubicBezTo>
                <a:lnTo>
                  <a:pt x="0" y="59418"/>
                </a:lnTo>
                <a:close/>
              </a:path>
            </a:pathLst>
          </a:custGeom>
          <a:solidFill>
            <a:srgbClr val="CBCDD3"/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251" tIns="39251" rIns="39251" bIns="39251" numCol="1" spcCol="1270" anchor="ctr" anchorCtr="0">
            <a:noAutofit/>
          </a:bodyPr>
          <a:lstStyle/>
          <a:p>
            <a:pPr algn="ctr" defTabSz="323587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662" kern="0" dirty="0">
                <a:latin typeface="Lato Regular"/>
                <a:cs typeface="Lato Regular"/>
              </a:rPr>
              <a:t>Thick epi increases </a:t>
            </a:r>
            <a:r>
              <a:rPr lang="en-US" sz="662" dirty="0">
                <a:latin typeface="Lato Regular"/>
                <a:cs typeface="Lato Regular"/>
              </a:rPr>
              <a:t>R</a:t>
            </a:r>
            <a:r>
              <a:rPr lang="en-US" sz="662" baseline="-25000" dirty="0">
                <a:latin typeface="Lato Regular"/>
                <a:cs typeface="Lato Regular"/>
              </a:rPr>
              <a:t>DSA,</a:t>
            </a:r>
            <a:r>
              <a:rPr lang="en-US" sz="662" dirty="0">
                <a:latin typeface="Lato Regular"/>
                <a:cs typeface="Lato Regular"/>
              </a:rPr>
              <a:t> </a:t>
            </a:r>
            <a:r>
              <a:rPr lang="en-US" sz="662" kern="0" dirty="0">
                <a:latin typeface="Lato Regular"/>
                <a:cs typeface="Lato Regular"/>
              </a:rPr>
              <a:t>requiring multiple parallel devices for acceptable efficiency</a:t>
            </a:r>
          </a:p>
        </p:txBody>
      </p:sp>
      <p:sp>
        <p:nvSpPr>
          <p:cNvPr id="28" name="Freeform 27"/>
          <p:cNvSpPr/>
          <p:nvPr/>
        </p:nvSpPr>
        <p:spPr>
          <a:xfrm>
            <a:off x="2941770" y="3274018"/>
            <a:ext cx="1301057" cy="475781"/>
          </a:xfrm>
          <a:custGeom>
            <a:avLst/>
            <a:gdLst>
              <a:gd name="connsiteX0" fmla="*/ 0 w 1624827"/>
              <a:gd name="connsiteY0" fmla="*/ 59418 h 594180"/>
              <a:gd name="connsiteX1" fmla="*/ 59418 w 1624827"/>
              <a:gd name="connsiteY1" fmla="*/ 0 h 594180"/>
              <a:gd name="connsiteX2" fmla="*/ 1565409 w 1624827"/>
              <a:gd name="connsiteY2" fmla="*/ 0 h 594180"/>
              <a:gd name="connsiteX3" fmla="*/ 1624827 w 1624827"/>
              <a:gd name="connsiteY3" fmla="*/ 59418 h 594180"/>
              <a:gd name="connsiteX4" fmla="*/ 1624827 w 1624827"/>
              <a:gd name="connsiteY4" fmla="*/ 534762 h 594180"/>
              <a:gd name="connsiteX5" fmla="*/ 1565409 w 1624827"/>
              <a:gd name="connsiteY5" fmla="*/ 594180 h 594180"/>
              <a:gd name="connsiteX6" fmla="*/ 59418 w 1624827"/>
              <a:gd name="connsiteY6" fmla="*/ 594180 h 594180"/>
              <a:gd name="connsiteX7" fmla="*/ 0 w 1624827"/>
              <a:gd name="connsiteY7" fmla="*/ 534762 h 594180"/>
              <a:gd name="connsiteX8" fmla="*/ 0 w 1624827"/>
              <a:gd name="connsiteY8" fmla="*/ 59418 h 594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4827" h="594180">
                <a:moveTo>
                  <a:pt x="0" y="59418"/>
                </a:moveTo>
                <a:cubicBezTo>
                  <a:pt x="0" y="26602"/>
                  <a:pt x="26602" y="0"/>
                  <a:pt x="59418" y="0"/>
                </a:cubicBezTo>
                <a:lnTo>
                  <a:pt x="1565409" y="0"/>
                </a:lnTo>
                <a:cubicBezTo>
                  <a:pt x="1598225" y="0"/>
                  <a:pt x="1624827" y="26602"/>
                  <a:pt x="1624827" y="59418"/>
                </a:cubicBezTo>
                <a:lnTo>
                  <a:pt x="1624827" y="534762"/>
                </a:lnTo>
                <a:cubicBezTo>
                  <a:pt x="1624827" y="567578"/>
                  <a:pt x="1598225" y="594180"/>
                  <a:pt x="1565409" y="594180"/>
                </a:cubicBezTo>
                <a:lnTo>
                  <a:pt x="59418" y="594180"/>
                </a:lnTo>
                <a:cubicBezTo>
                  <a:pt x="26602" y="594180"/>
                  <a:pt x="0" y="567578"/>
                  <a:pt x="0" y="534762"/>
                </a:cubicBezTo>
                <a:lnTo>
                  <a:pt x="0" y="59418"/>
                </a:lnTo>
                <a:close/>
              </a:path>
            </a:pathLst>
          </a:custGeom>
          <a:solidFill>
            <a:srgbClr val="CBCDD3"/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9251" tIns="39251" rIns="39251" bIns="39251" numCol="1" spcCol="1270" anchor="ctr" anchorCtr="0">
            <a:noAutofit/>
          </a:bodyPr>
          <a:lstStyle/>
          <a:p>
            <a:pPr algn="ctr" defTabSz="323587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662" kern="0" dirty="0">
                <a:latin typeface="Lato Regular"/>
                <a:cs typeface="Lato Regular"/>
              </a:rPr>
              <a:t>Thick epi increases device cost, switch development cost and development risk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14643" y="3120320"/>
            <a:ext cx="933341" cy="147452"/>
            <a:chOff x="2133600" y="4724400"/>
            <a:chExt cx="1410381" cy="222817"/>
          </a:xfrm>
          <a:solidFill>
            <a:schemeClr val="bg1">
              <a:lumMod val="50000"/>
            </a:schemeClr>
          </a:solidFill>
        </p:grpSpPr>
        <p:sp>
          <p:nvSpPr>
            <p:cNvPr id="24" name="Freeform 23"/>
            <p:cNvSpPr/>
            <p:nvPr/>
          </p:nvSpPr>
          <p:spPr>
            <a:xfrm>
              <a:off x="2133600" y="4724400"/>
              <a:ext cx="267381" cy="222817"/>
            </a:xfrm>
            <a:custGeom>
              <a:avLst/>
              <a:gdLst>
                <a:gd name="connsiteX0" fmla="*/ 0 w 222817"/>
                <a:gd name="connsiteY0" fmla="*/ 53476 h 267381"/>
                <a:gd name="connsiteX1" fmla="*/ 111409 w 222817"/>
                <a:gd name="connsiteY1" fmla="*/ 53476 h 267381"/>
                <a:gd name="connsiteX2" fmla="*/ 111409 w 222817"/>
                <a:gd name="connsiteY2" fmla="*/ 0 h 267381"/>
                <a:gd name="connsiteX3" fmla="*/ 222817 w 222817"/>
                <a:gd name="connsiteY3" fmla="*/ 133691 h 267381"/>
                <a:gd name="connsiteX4" fmla="*/ 111409 w 222817"/>
                <a:gd name="connsiteY4" fmla="*/ 267381 h 267381"/>
                <a:gd name="connsiteX5" fmla="*/ 111409 w 222817"/>
                <a:gd name="connsiteY5" fmla="*/ 213905 h 267381"/>
                <a:gd name="connsiteX6" fmla="*/ 0 w 222817"/>
                <a:gd name="connsiteY6" fmla="*/ 213905 h 267381"/>
                <a:gd name="connsiteX7" fmla="*/ 0 w 222817"/>
                <a:gd name="connsiteY7" fmla="*/ 53476 h 2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817" h="267381">
                  <a:moveTo>
                    <a:pt x="178254" y="1"/>
                  </a:moveTo>
                  <a:lnTo>
                    <a:pt x="178254" y="133691"/>
                  </a:lnTo>
                  <a:lnTo>
                    <a:pt x="222817" y="133691"/>
                  </a:lnTo>
                  <a:lnTo>
                    <a:pt x="111408" y="267380"/>
                  </a:lnTo>
                  <a:lnTo>
                    <a:pt x="0" y="133691"/>
                  </a:lnTo>
                  <a:lnTo>
                    <a:pt x="44563" y="133691"/>
                  </a:lnTo>
                  <a:lnTo>
                    <a:pt x="44563" y="1"/>
                  </a:lnTo>
                  <a:lnTo>
                    <a:pt x="178254" y="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spcFirstLastPara="0" vert="horz" wrap="square" lIns="35390" tIns="0" rIns="35388" bIns="44236" numCol="1" spcCol="1270" anchor="ctr" anchorCtr="0">
              <a:noAutofit/>
            </a:bodyPr>
            <a:lstStyle/>
            <a:p>
              <a:pPr algn="ctr" defTabSz="264753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662" kern="0" dirty="0">
                <a:solidFill>
                  <a:prstClr val="white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3276600" y="4724400"/>
              <a:ext cx="267381" cy="222817"/>
            </a:xfrm>
            <a:custGeom>
              <a:avLst/>
              <a:gdLst>
                <a:gd name="connsiteX0" fmla="*/ 0 w 222817"/>
                <a:gd name="connsiteY0" fmla="*/ 53476 h 267381"/>
                <a:gd name="connsiteX1" fmla="*/ 111409 w 222817"/>
                <a:gd name="connsiteY1" fmla="*/ 53476 h 267381"/>
                <a:gd name="connsiteX2" fmla="*/ 111409 w 222817"/>
                <a:gd name="connsiteY2" fmla="*/ 0 h 267381"/>
                <a:gd name="connsiteX3" fmla="*/ 222817 w 222817"/>
                <a:gd name="connsiteY3" fmla="*/ 133691 h 267381"/>
                <a:gd name="connsiteX4" fmla="*/ 111409 w 222817"/>
                <a:gd name="connsiteY4" fmla="*/ 267381 h 267381"/>
                <a:gd name="connsiteX5" fmla="*/ 111409 w 222817"/>
                <a:gd name="connsiteY5" fmla="*/ 213905 h 267381"/>
                <a:gd name="connsiteX6" fmla="*/ 0 w 222817"/>
                <a:gd name="connsiteY6" fmla="*/ 213905 h 267381"/>
                <a:gd name="connsiteX7" fmla="*/ 0 w 222817"/>
                <a:gd name="connsiteY7" fmla="*/ 53476 h 2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817" h="267381">
                  <a:moveTo>
                    <a:pt x="178254" y="1"/>
                  </a:moveTo>
                  <a:lnTo>
                    <a:pt x="178254" y="133691"/>
                  </a:lnTo>
                  <a:lnTo>
                    <a:pt x="222817" y="133691"/>
                  </a:lnTo>
                  <a:lnTo>
                    <a:pt x="111408" y="267380"/>
                  </a:lnTo>
                  <a:lnTo>
                    <a:pt x="0" y="133691"/>
                  </a:lnTo>
                  <a:lnTo>
                    <a:pt x="44563" y="133691"/>
                  </a:lnTo>
                  <a:lnTo>
                    <a:pt x="44563" y="1"/>
                  </a:lnTo>
                  <a:lnTo>
                    <a:pt x="178254" y="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spcFirstLastPara="0" vert="horz" wrap="square" lIns="35390" tIns="0" rIns="35388" bIns="44236" numCol="1" spcCol="1270" anchor="ctr" anchorCtr="0">
              <a:noAutofit/>
            </a:bodyPr>
            <a:lstStyle/>
            <a:p>
              <a:pPr algn="ctr" defTabSz="264753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662" kern="0" dirty="0">
                <a:solidFill>
                  <a:prstClr val="white"/>
                </a:solidFill>
                <a:latin typeface="Lato Regular"/>
                <a:cs typeface="Lato Regular"/>
              </a:endParaRPr>
            </a:p>
          </p:txBody>
        </p:sp>
      </p:grpSp>
      <p:sp>
        <p:nvSpPr>
          <p:cNvPr id="40" name="Freeform 39"/>
          <p:cNvSpPr/>
          <p:nvPr/>
        </p:nvSpPr>
        <p:spPr>
          <a:xfrm>
            <a:off x="5614705" y="1827288"/>
            <a:ext cx="1301003" cy="478043"/>
          </a:xfrm>
          <a:custGeom>
            <a:avLst/>
            <a:gdLst>
              <a:gd name="connsiteX0" fmla="*/ 0 w 1477841"/>
              <a:gd name="connsiteY0" fmla="*/ 53497 h 534965"/>
              <a:gd name="connsiteX1" fmla="*/ 53497 w 1477841"/>
              <a:gd name="connsiteY1" fmla="*/ 0 h 534965"/>
              <a:gd name="connsiteX2" fmla="*/ 1424345 w 1477841"/>
              <a:gd name="connsiteY2" fmla="*/ 0 h 534965"/>
              <a:gd name="connsiteX3" fmla="*/ 1477842 w 1477841"/>
              <a:gd name="connsiteY3" fmla="*/ 53497 h 534965"/>
              <a:gd name="connsiteX4" fmla="*/ 1477841 w 1477841"/>
              <a:gd name="connsiteY4" fmla="*/ 481469 h 534965"/>
              <a:gd name="connsiteX5" fmla="*/ 1424344 w 1477841"/>
              <a:gd name="connsiteY5" fmla="*/ 534966 h 534965"/>
              <a:gd name="connsiteX6" fmla="*/ 53497 w 1477841"/>
              <a:gd name="connsiteY6" fmla="*/ 534965 h 534965"/>
              <a:gd name="connsiteX7" fmla="*/ 0 w 1477841"/>
              <a:gd name="connsiteY7" fmla="*/ 481468 h 534965"/>
              <a:gd name="connsiteX8" fmla="*/ 0 w 1477841"/>
              <a:gd name="connsiteY8" fmla="*/ 53497 h 534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7841" h="534965">
                <a:moveTo>
                  <a:pt x="0" y="53497"/>
                </a:moveTo>
                <a:cubicBezTo>
                  <a:pt x="0" y="23951"/>
                  <a:pt x="23951" y="0"/>
                  <a:pt x="53497" y="0"/>
                </a:cubicBezTo>
                <a:lnTo>
                  <a:pt x="1424345" y="0"/>
                </a:lnTo>
                <a:cubicBezTo>
                  <a:pt x="1453891" y="0"/>
                  <a:pt x="1477842" y="23951"/>
                  <a:pt x="1477842" y="53497"/>
                </a:cubicBezTo>
                <a:cubicBezTo>
                  <a:pt x="1477842" y="196154"/>
                  <a:pt x="1477841" y="338812"/>
                  <a:pt x="1477841" y="481469"/>
                </a:cubicBezTo>
                <a:cubicBezTo>
                  <a:pt x="1477841" y="511015"/>
                  <a:pt x="1453890" y="534966"/>
                  <a:pt x="1424344" y="534966"/>
                </a:cubicBezTo>
                <a:lnTo>
                  <a:pt x="53497" y="534965"/>
                </a:lnTo>
                <a:cubicBezTo>
                  <a:pt x="23951" y="534965"/>
                  <a:pt x="0" y="511014"/>
                  <a:pt x="0" y="481468"/>
                </a:cubicBezTo>
                <a:lnTo>
                  <a:pt x="0" y="53497"/>
                </a:lnTo>
                <a:close/>
              </a:path>
            </a:pathLst>
          </a:custGeom>
          <a:solidFill>
            <a:srgbClr val="FFCC66"/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5582" tIns="35582" rIns="35582" bIns="35582" numCol="1" spcCol="1270" anchor="ctr" anchorCtr="0">
            <a:noAutofit/>
          </a:bodyPr>
          <a:lstStyle/>
          <a:p>
            <a:pPr algn="ctr" defTabSz="323587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662" kern="0" dirty="0">
                <a:latin typeface="Lato Regular"/>
                <a:cs typeface="Lato Regular"/>
              </a:rPr>
              <a:t>Use commercial devices with 1.2-1.7kV rating in series and a Si MOSFET for control</a:t>
            </a:r>
          </a:p>
        </p:txBody>
      </p:sp>
      <p:sp>
        <p:nvSpPr>
          <p:cNvPr id="41" name="Freeform 40"/>
          <p:cNvSpPr/>
          <p:nvPr/>
        </p:nvSpPr>
        <p:spPr>
          <a:xfrm>
            <a:off x="6185551" y="2341384"/>
            <a:ext cx="159310" cy="132758"/>
          </a:xfrm>
          <a:custGeom>
            <a:avLst/>
            <a:gdLst>
              <a:gd name="connsiteX0" fmla="*/ 0 w 200611"/>
              <a:gd name="connsiteY0" fmla="*/ 48147 h 240734"/>
              <a:gd name="connsiteX1" fmla="*/ 100306 w 200611"/>
              <a:gd name="connsiteY1" fmla="*/ 48147 h 240734"/>
              <a:gd name="connsiteX2" fmla="*/ 100306 w 200611"/>
              <a:gd name="connsiteY2" fmla="*/ 0 h 240734"/>
              <a:gd name="connsiteX3" fmla="*/ 200611 w 200611"/>
              <a:gd name="connsiteY3" fmla="*/ 120367 h 240734"/>
              <a:gd name="connsiteX4" fmla="*/ 100306 w 200611"/>
              <a:gd name="connsiteY4" fmla="*/ 240734 h 240734"/>
              <a:gd name="connsiteX5" fmla="*/ 100306 w 200611"/>
              <a:gd name="connsiteY5" fmla="*/ 192587 h 240734"/>
              <a:gd name="connsiteX6" fmla="*/ 0 w 200611"/>
              <a:gd name="connsiteY6" fmla="*/ 192587 h 240734"/>
              <a:gd name="connsiteX7" fmla="*/ 0 w 200611"/>
              <a:gd name="connsiteY7" fmla="*/ 48147 h 24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611" h="240734">
                <a:moveTo>
                  <a:pt x="160488" y="1"/>
                </a:moveTo>
                <a:lnTo>
                  <a:pt x="160488" y="120368"/>
                </a:lnTo>
                <a:lnTo>
                  <a:pt x="200611" y="120368"/>
                </a:lnTo>
                <a:lnTo>
                  <a:pt x="100306" y="240733"/>
                </a:lnTo>
                <a:lnTo>
                  <a:pt x="0" y="120368"/>
                </a:lnTo>
                <a:lnTo>
                  <a:pt x="40123" y="120368"/>
                </a:lnTo>
                <a:lnTo>
                  <a:pt x="40123" y="1"/>
                </a:lnTo>
                <a:lnTo>
                  <a:pt x="160488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spcFirstLastPara="0" vert="horz" wrap="square" lIns="31863" tIns="1" rIns="31862" bIns="39827" numCol="1" spcCol="1270" anchor="ctr" anchorCtr="0">
            <a:noAutofit/>
          </a:bodyPr>
          <a:lstStyle/>
          <a:p>
            <a:pPr algn="ctr" defTabSz="235336">
              <a:lnSpc>
                <a:spcPct val="90000"/>
              </a:lnSpc>
              <a:spcAft>
                <a:spcPct val="35000"/>
              </a:spcAft>
              <a:defRPr/>
            </a:pPr>
            <a:endParaRPr lang="en-US" sz="662" kern="0" dirty="0">
              <a:solidFill>
                <a:prstClr val="white"/>
              </a:solidFill>
              <a:latin typeface="Lato Regular"/>
              <a:cs typeface="Lato Regular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5614705" y="2487555"/>
            <a:ext cx="1301003" cy="478043"/>
          </a:xfrm>
          <a:custGeom>
            <a:avLst/>
            <a:gdLst>
              <a:gd name="connsiteX0" fmla="*/ 0 w 1477841"/>
              <a:gd name="connsiteY0" fmla="*/ 53497 h 534965"/>
              <a:gd name="connsiteX1" fmla="*/ 53497 w 1477841"/>
              <a:gd name="connsiteY1" fmla="*/ 0 h 534965"/>
              <a:gd name="connsiteX2" fmla="*/ 1424345 w 1477841"/>
              <a:gd name="connsiteY2" fmla="*/ 0 h 534965"/>
              <a:gd name="connsiteX3" fmla="*/ 1477842 w 1477841"/>
              <a:gd name="connsiteY3" fmla="*/ 53497 h 534965"/>
              <a:gd name="connsiteX4" fmla="*/ 1477841 w 1477841"/>
              <a:gd name="connsiteY4" fmla="*/ 481469 h 534965"/>
              <a:gd name="connsiteX5" fmla="*/ 1424344 w 1477841"/>
              <a:gd name="connsiteY5" fmla="*/ 534966 h 534965"/>
              <a:gd name="connsiteX6" fmla="*/ 53497 w 1477841"/>
              <a:gd name="connsiteY6" fmla="*/ 534965 h 534965"/>
              <a:gd name="connsiteX7" fmla="*/ 0 w 1477841"/>
              <a:gd name="connsiteY7" fmla="*/ 481468 h 534965"/>
              <a:gd name="connsiteX8" fmla="*/ 0 w 1477841"/>
              <a:gd name="connsiteY8" fmla="*/ 53497 h 534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7841" h="534965">
                <a:moveTo>
                  <a:pt x="0" y="53497"/>
                </a:moveTo>
                <a:cubicBezTo>
                  <a:pt x="0" y="23951"/>
                  <a:pt x="23951" y="0"/>
                  <a:pt x="53497" y="0"/>
                </a:cubicBezTo>
                <a:lnTo>
                  <a:pt x="1424345" y="0"/>
                </a:lnTo>
                <a:cubicBezTo>
                  <a:pt x="1453891" y="0"/>
                  <a:pt x="1477842" y="23951"/>
                  <a:pt x="1477842" y="53497"/>
                </a:cubicBezTo>
                <a:cubicBezTo>
                  <a:pt x="1477842" y="196154"/>
                  <a:pt x="1477841" y="338812"/>
                  <a:pt x="1477841" y="481469"/>
                </a:cubicBezTo>
                <a:cubicBezTo>
                  <a:pt x="1477841" y="511015"/>
                  <a:pt x="1453890" y="534966"/>
                  <a:pt x="1424344" y="534966"/>
                </a:cubicBezTo>
                <a:lnTo>
                  <a:pt x="53497" y="534965"/>
                </a:lnTo>
                <a:cubicBezTo>
                  <a:pt x="23951" y="534965"/>
                  <a:pt x="0" y="511014"/>
                  <a:pt x="0" y="481468"/>
                </a:cubicBezTo>
                <a:lnTo>
                  <a:pt x="0" y="53497"/>
                </a:lnTo>
                <a:close/>
              </a:path>
            </a:pathLst>
          </a:custGeom>
          <a:solidFill>
            <a:srgbClr val="FFCC66"/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spcFirstLastPara="0" vert="horz" wrap="square" lIns="35582" tIns="35582" rIns="35582" bIns="35582" numCol="1" spcCol="1270" anchor="ctr" anchorCtr="0">
            <a:noAutofit/>
          </a:bodyPr>
          <a:lstStyle/>
          <a:p>
            <a:pPr algn="ctr" defTabSz="29417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662" kern="0" dirty="0">
                <a:latin typeface="Lato Regular"/>
                <a:cs typeface="Lato Regular"/>
              </a:rPr>
              <a:t>Low device voltage rating enables use of commercially available devices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927395" y="2987767"/>
            <a:ext cx="675621" cy="132758"/>
            <a:chOff x="5614246" y="4180096"/>
            <a:chExt cx="1020938" cy="200612"/>
          </a:xfrm>
        </p:grpSpPr>
        <p:sp>
          <p:nvSpPr>
            <p:cNvPr id="43" name="Freeform 42"/>
            <p:cNvSpPr/>
            <p:nvPr/>
          </p:nvSpPr>
          <p:spPr>
            <a:xfrm>
              <a:off x="5614246" y="4180096"/>
              <a:ext cx="240735" cy="200612"/>
            </a:xfrm>
            <a:custGeom>
              <a:avLst/>
              <a:gdLst>
                <a:gd name="connsiteX0" fmla="*/ 0 w 200611"/>
                <a:gd name="connsiteY0" fmla="*/ 48147 h 240734"/>
                <a:gd name="connsiteX1" fmla="*/ 100306 w 200611"/>
                <a:gd name="connsiteY1" fmla="*/ 48147 h 240734"/>
                <a:gd name="connsiteX2" fmla="*/ 100306 w 200611"/>
                <a:gd name="connsiteY2" fmla="*/ 0 h 240734"/>
                <a:gd name="connsiteX3" fmla="*/ 200611 w 200611"/>
                <a:gd name="connsiteY3" fmla="*/ 120367 h 240734"/>
                <a:gd name="connsiteX4" fmla="*/ 100306 w 200611"/>
                <a:gd name="connsiteY4" fmla="*/ 240734 h 240734"/>
                <a:gd name="connsiteX5" fmla="*/ 100306 w 200611"/>
                <a:gd name="connsiteY5" fmla="*/ 192587 h 240734"/>
                <a:gd name="connsiteX6" fmla="*/ 0 w 200611"/>
                <a:gd name="connsiteY6" fmla="*/ 192587 h 240734"/>
                <a:gd name="connsiteX7" fmla="*/ 0 w 200611"/>
                <a:gd name="connsiteY7" fmla="*/ 48147 h 24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611" h="240734">
                  <a:moveTo>
                    <a:pt x="160488" y="1"/>
                  </a:moveTo>
                  <a:lnTo>
                    <a:pt x="160488" y="120368"/>
                  </a:lnTo>
                  <a:lnTo>
                    <a:pt x="200611" y="120368"/>
                  </a:lnTo>
                  <a:lnTo>
                    <a:pt x="100306" y="240733"/>
                  </a:lnTo>
                  <a:lnTo>
                    <a:pt x="0" y="120368"/>
                  </a:lnTo>
                  <a:lnTo>
                    <a:pt x="40123" y="120368"/>
                  </a:lnTo>
                  <a:lnTo>
                    <a:pt x="40123" y="1"/>
                  </a:lnTo>
                  <a:lnTo>
                    <a:pt x="160488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spcFirstLastPara="0" vert="horz" wrap="square" lIns="31863" tIns="1" rIns="31862" bIns="39827" numCol="1" spcCol="1270" anchor="ctr" anchorCtr="0">
              <a:noAutofit/>
            </a:bodyPr>
            <a:lstStyle/>
            <a:p>
              <a:pPr algn="ctr" defTabSz="235336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662" kern="0" dirty="0">
                <a:solidFill>
                  <a:prstClr val="white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394449" y="4180096"/>
              <a:ext cx="240735" cy="200612"/>
            </a:xfrm>
            <a:custGeom>
              <a:avLst/>
              <a:gdLst>
                <a:gd name="connsiteX0" fmla="*/ 0 w 200611"/>
                <a:gd name="connsiteY0" fmla="*/ 48147 h 240734"/>
                <a:gd name="connsiteX1" fmla="*/ 100306 w 200611"/>
                <a:gd name="connsiteY1" fmla="*/ 48147 h 240734"/>
                <a:gd name="connsiteX2" fmla="*/ 100306 w 200611"/>
                <a:gd name="connsiteY2" fmla="*/ 0 h 240734"/>
                <a:gd name="connsiteX3" fmla="*/ 200611 w 200611"/>
                <a:gd name="connsiteY3" fmla="*/ 120367 h 240734"/>
                <a:gd name="connsiteX4" fmla="*/ 100306 w 200611"/>
                <a:gd name="connsiteY4" fmla="*/ 240734 h 240734"/>
                <a:gd name="connsiteX5" fmla="*/ 100306 w 200611"/>
                <a:gd name="connsiteY5" fmla="*/ 192587 h 240734"/>
                <a:gd name="connsiteX6" fmla="*/ 0 w 200611"/>
                <a:gd name="connsiteY6" fmla="*/ 192587 h 240734"/>
                <a:gd name="connsiteX7" fmla="*/ 0 w 200611"/>
                <a:gd name="connsiteY7" fmla="*/ 48147 h 24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611" h="240734">
                  <a:moveTo>
                    <a:pt x="160488" y="1"/>
                  </a:moveTo>
                  <a:lnTo>
                    <a:pt x="160488" y="120368"/>
                  </a:lnTo>
                  <a:lnTo>
                    <a:pt x="200611" y="120368"/>
                  </a:lnTo>
                  <a:lnTo>
                    <a:pt x="100306" y="240733"/>
                  </a:lnTo>
                  <a:lnTo>
                    <a:pt x="0" y="120368"/>
                  </a:lnTo>
                  <a:lnTo>
                    <a:pt x="40123" y="120368"/>
                  </a:lnTo>
                  <a:lnTo>
                    <a:pt x="40123" y="1"/>
                  </a:lnTo>
                  <a:lnTo>
                    <a:pt x="160488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spcFirstLastPara="0" vert="horz" wrap="square" lIns="31863" tIns="1" rIns="31862" bIns="39827" numCol="1" spcCol="1270" anchor="ctr" anchorCtr="0">
              <a:noAutofit/>
            </a:bodyPr>
            <a:lstStyle/>
            <a:p>
              <a:pPr algn="ctr" defTabSz="235336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662" kern="0" dirty="0">
                <a:solidFill>
                  <a:prstClr val="white"/>
                </a:solidFill>
                <a:latin typeface="Lato Regular"/>
                <a:cs typeface="Lato Regular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309881" y="3134475"/>
            <a:ext cx="1910651" cy="478043"/>
            <a:chOff x="5120640" y="4931847"/>
            <a:chExt cx="2887205" cy="722376"/>
          </a:xfrm>
          <a:solidFill>
            <a:srgbClr val="E7E8EA"/>
          </a:solidFill>
        </p:grpSpPr>
        <p:sp>
          <p:nvSpPr>
            <p:cNvPr id="44" name="Freeform 43"/>
            <p:cNvSpPr/>
            <p:nvPr/>
          </p:nvSpPr>
          <p:spPr>
            <a:xfrm>
              <a:off x="6665068" y="4931847"/>
              <a:ext cx="1342777" cy="722376"/>
            </a:xfrm>
            <a:custGeom>
              <a:avLst/>
              <a:gdLst>
                <a:gd name="connsiteX0" fmla="*/ 0 w 1477841"/>
                <a:gd name="connsiteY0" fmla="*/ 53497 h 534965"/>
                <a:gd name="connsiteX1" fmla="*/ 53497 w 1477841"/>
                <a:gd name="connsiteY1" fmla="*/ 0 h 534965"/>
                <a:gd name="connsiteX2" fmla="*/ 1424345 w 1477841"/>
                <a:gd name="connsiteY2" fmla="*/ 0 h 534965"/>
                <a:gd name="connsiteX3" fmla="*/ 1477842 w 1477841"/>
                <a:gd name="connsiteY3" fmla="*/ 53497 h 534965"/>
                <a:gd name="connsiteX4" fmla="*/ 1477841 w 1477841"/>
                <a:gd name="connsiteY4" fmla="*/ 481469 h 534965"/>
                <a:gd name="connsiteX5" fmla="*/ 1424344 w 1477841"/>
                <a:gd name="connsiteY5" fmla="*/ 534966 h 534965"/>
                <a:gd name="connsiteX6" fmla="*/ 53497 w 1477841"/>
                <a:gd name="connsiteY6" fmla="*/ 534965 h 534965"/>
                <a:gd name="connsiteX7" fmla="*/ 0 w 1477841"/>
                <a:gd name="connsiteY7" fmla="*/ 481468 h 534965"/>
                <a:gd name="connsiteX8" fmla="*/ 0 w 1477841"/>
                <a:gd name="connsiteY8" fmla="*/ 53497 h 5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7841" h="534965">
                  <a:moveTo>
                    <a:pt x="0" y="53497"/>
                  </a:moveTo>
                  <a:cubicBezTo>
                    <a:pt x="0" y="23951"/>
                    <a:pt x="23951" y="0"/>
                    <a:pt x="53497" y="0"/>
                  </a:cubicBezTo>
                  <a:lnTo>
                    <a:pt x="1424345" y="0"/>
                  </a:lnTo>
                  <a:cubicBezTo>
                    <a:pt x="1453891" y="0"/>
                    <a:pt x="1477842" y="23951"/>
                    <a:pt x="1477842" y="53497"/>
                  </a:cubicBezTo>
                  <a:cubicBezTo>
                    <a:pt x="1477842" y="196154"/>
                    <a:pt x="1477841" y="338812"/>
                    <a:pt x="1477841" y="481469"/>
                  </a:cubicBezTo>
                  <a:cubicBezTo>
                    <a:pt x="1477841" y="511015"/>
                    <a:pt x="1453890" y="534966"/>
                    <a:pt x="1424344" y="534966"/>
                  </a:cubicBezTo>
                  <a:lnTo>
                    <a:pt x="53497" y="534965"/>
                  </a:lnTo>
                  <a:cubicBezTo>
                    <a:pt x="23951" y="534965"/>
                    <a:pt x="0" y="511014"/>
                    <a:pt x="0" y="481468"/>
                  </a:cubicBezTo>
                  <a:lnTo>
                    <a:pt x="0" y="53497"/>
                  </a:lnTo>
                  <a:close/>
                </a:path>
              </a:pathLst>
            </a:custGeom>
            <a:solidFill>
              <a:srgbClr val="CBCDD3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txBody>
            <a:bodyPr spcFirstLastPara="0" vert="horz" wrap="square" lIns="39251" tIns="39251" rIns="39251" bIns="39251" numCol="1" spcCol="1270" anchor="ctr" anchorCtr="0">
              <a:noAutofit/>
            </a:bodyPr>
            <a:lstStyle/>
            <a:p>
              <a:pPr algn="ctr" defTabSz="323587">
                <a:lnSpc>
                  <a:spcPct val="90000"/>
                </a:lnSpc>
                <a:spcAft>
                  <a:spcPct val="35000"/>
                </a:spcAft>
              </a:pPr>
              <a:r>
                <a:rPr lang="en-US" sz="662" kern="0" dirty="0">
                  <a:latin typeface="Lato Regular"/>
                  <a:cs typeface="Lato Regular"/>
                </a:rPr>
                <a:t>Low component / module cost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120640" y="4931847"/>
              <a:ext cx="1342777" cy="722376"/>
            </a:xfrm>
            <a:custGeom>
              <a:avLst/>
              <a:gdLst>
                <a:gd name="connsiteX0" fmla="*/ 0 w 1477841"/>
                <a:gd name="connsiteY0" fmla="*/ 53497 h 534965"/>
                <a:gd name="connsiteX1" fmla="*/ 53497 w 1477841"/>
                <a:gd name="connsiteY1" fmla="*/ 0 h 534965"/>
                <a:gd name="connsiteX2" fmla="*/ 1424345 w 1477841"/>
                <a:gd name="connsiteY2" fmla="*/ 0 h 534965"/>
                <a:gd name="connsiteX3" fmla="*/ 1477842 w 1477841"/>
                <a:gd name="connsiteY3" fmla="*/ 53497 h 534965"/>
                <a:gd name="connsiteX4" fmla="*/ 1477841 w 1477841"/>
                <a:gd name="connsiteY4" fmla="*/ 481469 h 534965"/>
                <a:gd name="connsiteX5" fmla="*/ 1424344 w 1477841"/>
                <a:gd name="connsiteY5" fmla="*/ 534966 h 534965"/>
                <a:gd name="connsiteX6" fmla="*/ 53497 w 1477841"/>
                <a:gd name="connsiteY6" fmla="*/ 534965 h 534965"/>
                <a:gd name="connsiteX7" fmla="*/ 0 w 1477841"/>
                <a:gd name="connsiteY7" fmla="*/ 481468 h 534965"/>
                <a:gd name="connsiteX8" fmla="*/ 0 w 1477841"/>
                <a:gd name="connsiteY8" fmla="*/ 53497 h 53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7841" h="534965">
                  <a:moveTo>
                    <a:pt x="0" y="53497"/>
                  </a:moveTo>
                  <a:cubicBezTo>
                    <a:pt x="0" y="23951"/>
                    <a:pt x="23951" y="0"/>
                    <a:pt x="53497" y="0"/>
                  </a:cubicBezTo>
                  <a:lnTo>
                    <a:pt x="1424345" y="0"/>
                  </a:lnTo>
                  <a:cubicBezTo>
                    <a:pt x="1453891" y="0"/>
                    <a:pt x="1477842" y="23951"/>
                    <a:pt x="1477842" y="53497"/>
                  </a:cubicBezTo>
                  <a:cubicBezTo>
                    <a:pt x="1477842" y="196154"/>
                    <a:pt x="1477841" y="338812"/>
                    <a:pt x="1477841" y="481469"/>
                  </a:cubicBezTo>
                  <a:cubicBezTo>
                    <a:pt x="1477841" y="511015"/>
                    <a:pt x="1453890" y="534966"/>
                    <a:pt x="1424344" y="534966"/>
                  </a:cubicBezTo>
                  <a:lnTo>
                    <a:pt x="53497" y="534965"/>
                  </a:lnTo>
                  <a:cubicBezTo>
                    <a:pt x="23951" y="534965"/>
                    <a:pt x="0" y="511014"/>
                    <a:pt x="0" y="481468"/>
                  </a:cubicBezTo>
                  <a:lnTo>
                    <a:pt x="0" y="53497"/>
                  </a:lnTo>
                  <a:close/>
                </a:path>
              </a:pathLst>
            </a:custGeom>
            <a:solidFill>
              <a:srgbClr val="CBCDD3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txBody>
            <a:bodyPr spcFirstLastPara="0" vert="horz" wrap="square" lIns="39251" tIns="39251" rIns="39251" bIns="39251" numCol="1" spcCol="1270" anchor="ctr" anchorCtr="0">
              <a:noAutofit/>
            </a:bodyPr>
            <a:lstStyle/>
            <a:p>
              <a:pPr algn="ctr" defTabSz="323587">
                <a:lnSpc>
                  <a:spcPct val="90000"/>
                </a:lnSpc>
                <a:spcAft>
                  <a:spcPct val="35000"/>
                </a:spcAft>
              </a:pPr>
              <a:r>
                <a:rPr lang="en-US" sz="662" kern="0" dirty="0">
                  <a:latin typeface="Lato Regular"/>
                  <a:cs typeface="Lato Regular"/>
                </a:rPr>
                <a:t>Low development risk and short development time </a:t>
              </a:r>
            </a:p>
          </p:txBody>
        </p: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02" y="3743196"/>
            <a:ext cx="1774317" cy="863046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084" y="3778009"/>
            <a:ext cx="2062893" cy="79342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2165291" y="874684"/>
            <a:ext cx="5567082" cy="21929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74411">
              <a:buSzPct val="80000"/>
            </a:pPr>
            <a:r>
              <a:rPr lang="en-US" sz="825" dirty="0">
                <a:latin typeface="Lato Regular"/>
                <a:cs typeface="Lato Regular"/>
              </a:rPr>
              <a:t>Patented design constructed from Normally On JFETs, providing breakthrough cost and performance</a:t>
            </a:r>
          </a:p>
        </p:txBody>
      </p:sp>
      <p:pic>
        <p:nvPicPr>
          <p:cNvPr id="30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97" y="1651885"/>
            <a:ext cx="1037714" cy="1138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1811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Supercascode Performance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9"/>
          <a:stretch/>
        </p:blipFill>
        <p:spPr bwMode="auto">
          <a:xfrm>
            <a:off x="4585926" y="2932802"/>
            <a:ext cx="2179806" cy="148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" r="4249" b="13927"/>
          <a:stretch/>
        </p:blipFill>
        <p:spPr bwMode="auto">
          <a:xfrm>
            <a:off x="1600678" y="1010130"/>
            <a:ext cx="2227086" cy="169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" t="1684" b="384"/>
          <a:stretch/>
        </p:blipFill>
        <p:spPr bwMode="auto">
          <a:xfrm>
            <a:off x="1540166" y="2900822"/>
            <a:ext cx="2844053" cy="168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30"/>
          <a:stretch/>
        </p:blipFill>
        <p:spPr bwMode="auto">
          <a:xfrm>
            <a:off x="4585925" y="1053175"/>
            <a:ext cx="2049182" cy="161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85813" y="1522570"/>
            <a:ext cx="698406" cy="703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2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low </a:t>
            </a:r>
            <a:r>
              <a:rPr lang="en-US" sz="662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Ciss</a:t>
            </a:r>
            <a:r>
              <a:rPr lang="en-US" sz="662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662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Crss</a:t>
            </a:r>
            <a:endParaRPr lang="en-US" sz="662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662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62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</a:t>
            </a:r>
            <a:r>
              <a:rPr lang="en-US" sz="662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Coss</a:t>
            </a:r>
            <a:r>
              <a:rPr lang="en-US" sz="662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 standard modules</a:t>
            </a:r>
            <a:endParaRPr lang="en-US" sz="662" baseline="-25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41"/>
          <p:cNvSpPr>
            <a:spLocks noChangeArrowheads="1"/>
          </p:cNvSpPr>
          <p:nvPr/>
        </p:nvSpPr>
        <p:spPr bwMode="auto">
          <a:xfrm>
            <a:off x="1600678" y="757973"/>
            <a:ext cx="2783541" cy="230832"/>
          </a:xfrm>
          <a:prstGeom prst="rect">
            <a:avLst/>
          </a:prstGeom>
          <a:solidFill>
            <a:srgbClr val="336699"/>
          </a:solidFill>
          <a:ln>
            <a:noFill/>
          </a:ln>
          <a:extLst/>
        </p:spPr>
        <p:txBody>
          <a:bodyPr wrap="square" anchor="ctr">
            <a:spAutoFit/>
          </a:bodyPr>
          <a:lstStyle/>
          <a:p>
            <a:pPr algn="ctr" eaLnBrk="1" hangingPunct="1"/>
            <a:r>
              <a:rPr lang="en-US" sz="9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Gate Drive Requirements</a:t>
            </a:r>
          </a:p>
        </p:txBody>
      </p:sp>
      <p:sp>
        <p:nvSpPr>
          <p:cNvPr id="16" name="Rectangle 41"/>
          <p:cNvSpPr>
            <a:spLocks noChangeArrowheads="1"/>
          </p:cNvSpPr>
          <p:nvPr/>
        </p:nvSpPr>
        <p:spPr bwMode="auto">
          <a:xfrm>
            <a:off x="4585925" y="757973"/>
            <a:ext cx="2783541" cy="230832"/>
          </a:xfrm>
          <a:prstGeom prst="rect">
            <a:avLst/>
          </a:prstGeom>
          <a:solidFill>
            <a:srgbClr val="336699"/>
          </a:solidFill>
          <a:ln>
            <a:noFill/>
          </a:ln>
          <a:extLst/>
        </p:spPr>
        <p:txBody>
          <a:bodyPr wrap="square" anchor="ctr">
            <a:spAutoFit/>
          </a:bodyPr>
          <a:lstStyle/>
          <a:p>
            <a:pPr algn="ctr" eaLnBrk="1" hangingPunct="1"/>
            <a:r>
              <a:rPr lang="en-US" sz="9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Extremely Low Reverse Recovery Charge</a:t>
            </a:r>
          </a:p>
        </p:txBody>
      </p:sp>
      <p:sp>
        <p:nvSpPr>
          <p:cNvPr id="17" name="Rectangle 41"/>
          <p:cNvSpPr>
            <a:spLocks noChangeArrowheads="1"/>
          </p:cNvSpPr>
          <p:nvPr/>
        </p:nvSpPr>
        <p:spPr bwMode="auto">
          <a:xfrm>
            <a:off x="1600678" y="2680481"/>
            <a:ext cx="2783541" cy="230832"/>
          </a:xfrm>
          <a:prstGeom prst="rect">
            <a:avLst/>
          </a:prstGeom>
          <a:solidFill>
            <a:srgbClr val="336699"/>
          </a:solidFill>
          <a:ln>
            <a:noFill/>
          </a:ln>
          <a:extLst/>
        </p:spPr>
        <p:txBody>
          <a:bodyPr wrap="square" anchor="ctr">
            <a:spAutoFit/>
          </a:bodyPr>
          <a:lstStyle/>
          <a:p>
            <a:pPr algn="ctr" eaLnBrk="1" hangingPunct="1"/>
            <a:r>
              <a:rPr lang="en-US" sz="9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N-off JFET Half-bridge vs. </a:t>
            </a:r>
            <a:r>
              <a:rPr lang="en-US" sz="9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Supercascode</a:t>
            </a:r>
            <a:endParaRPr lang="en-US" sz="9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41"/>
          <p:cNvSpPr>
            <a:spLocks noChangeArrowheads="1"/>
          </p:cNvSpPr>
          <p:nvPr/>
        </p:nvSpPr>
        <p:spPr bwMode="auto">
          <a:xfrm>
            <a:off x="4585925" y="2680481"/>
            <a:ext cx="2783541" cy="230832"/>
          </a:xfrm>
          <a:prstGeom prst="rect">
            <a:avLst/>
          </a:prstGeom>
          <a:solidFill>
            <a:srgbClr val="336699"/>
          </a:solidFill>
          <a:ln>
            <a:noFill/>
          </a:ln>
          <a:extLst/>
        </p:spPr>
        <p:txBody>
          <a:bodyPr wrap="square" anchor="ctr">
            <a:spAutoFit/>
          </a:bodyPr>
          <a:lstStyle/>
          <a:p>
            <a:pPr algn="ctr" eaLnBrk="1" hangingPunct="1"/>
            <a:r>
              <a:rPr lang="en-US" sz="9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Datasheet Comparison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71061" y="1369813"/>
            <a:ext cx="698406" cy="10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2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Extremely low reverse recovery charge (basically capacitive charge like </a:t>
            </a:r>
            <a:r>
              <a:rPr lang="en-US" sz="662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SiC</a:t>
            </a:r>
            <a:r>
              <a:rPr lang="en-US" sz="662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JBS diode)</a:t>
            </a:r>
            <a:endParaRPr lang="en-US" sz="662" baseline="-25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34552" y="2961703"/>
            <a:ext cx="634914" cy="1416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2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 of the proposed power module, 6.5kV–100m</a:t>
            </a:r>
            <a:r>
              <a:rPr lang="en-US" sz="662" dirty="0">
                <a:latin typeface="Symbol" panose="05050102010706020507" pitchFamily="18" charset="2"/>
                <a:ea typeface="Open Sans" panose="020B0606030504020204" pitchFamily="34" charset="0"/>
                <a:cs typeface="Open Sans" panose="020B0606030504020204" pitchFamily="34" charset="0"/>
              </a:rPr>
              <a:t>W </a:t>
            </a:r>
            <a:r>
              <a:rPr lang="en-US" sz="662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SiC normally-off JFET module and 6.5kV-85A Si IGBT module</a:t>
            </a:r>
            <a:endParaRPr lang="en-US" sz="662" baseline="-25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19823" y="4150973"/>
            <a:ext cx="668085" cy="397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62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N-off JFET half-bridge module</a:t>
            </a:r>
            <a:endParaRPr lang="en-US" sz="662" baseline="-25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27416" y="4184044"/>
            <a:ext cx="744124" cy="296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62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Supercascode</a:t>
            </a:r>
            <a:r>
              <a:rPr lang="en-US" sz="662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module</a:t>
            </a:r>
            <a:endParaRPr lang="en-US" sz="662" baseline="-25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1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89"/>
          <a:stretch/>
        </p:blipFill>
        <p:spPr bwMode="auto">
          <a:xfrm>
            <a:off x="2869802" y="4352966"/>
            <a:ext cx="331828" cy="289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1958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 err="1">
                <a:solidFill>
                  <a:schemeClr val="bg2"/>
                </a:solidFill>
                <a:latin typeface="+mj-lt"/>
              </a:rPr>
              <a:t>UnitedSiC</a:t>
            </a:r>
            <a:r>
              <a:rPr lang="en-US" sz="2100" dirty="0">
                <a:solidFill>
                  <a:schemeClr val="bg2"/>
                </a:solidFill>
                <a:latin typeface="+mj-lt"/>
              </a:rPr>
              <a:t> 650V SiC FETs Surpass Super-Junction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00758" y="674953"/>
            <a:ext cx="6103938" cy="339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dirty="0">
                <a:latin typeface="Lato Light"/>
              </a:rPr>
              <a:t>Test results of cascode drop-in replacement of super-junction MOSFET in phase shift full bridge</a:t>
            </a:r>
            <a:endParaRPr lang="en-US" sz="1050" u="sng" dirty="0">
              <a:latin typeface="Lato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78747" y="971314"/>
            <a:ext cx="5976024" cy="3464012"/>
            <a:chOff x="1260461" y="958085"/>
            <a:chExt cx="6498211" cy="3766698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461" y="958085"/>
              <a:ext cx="3217724" cy="1861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320" y="2886458"/>
              <a:ext cx="3068240" cy="1838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6117" y="2895983"/>
              <a:ext cx="3026569" cy="1819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4553392" y="1023337"/>
              <a:ext cx="3205280" cy="1731277"/>
              <a:chOff x="983648" y="906779"/>
              <a:chExt cx="6931385" cy="327168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5090" y="1140458"/>
                <a:ext cx="5214286" cy="2517143"/>
              </a:xfrm>
              <a:prstGeom prst="rect">
                <a:avLst/>
              </a:prstGeom>
            </p:spPr>
          </p:pic>
          <p:sp>
            <p:nvSpPr>
              <p:cNvPr id="13" name="Content Placeholder 4"/>
              <p:cNvSpPr txBox="1">
                <a:spLocks/>
              </p:cNvSpPr>
              <p:nvPr/>
            </p:nvSpPr>
            <p:spPr>
              <a:xfrm>
                <a:off x="1209433" y="3733800"/>
                <a:ext cx="6705600" cy="44466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§"/>
                  <a:defRPr sz="32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Latha" panose="020B0604020202020204" pitchFamily="34" charset="0"/>
                  </a:rPr>
                  <a:t>Phase shift full bridge (PSFB) circuit with synchronous rectifier (SR) output</a:t>
                </a:r>
              </a:p>
            </p:txBody>
          </p:sp>
          <p:sp>
            <p:nvSpPr>
              <p:cNvPr id="14" name="Content Placeholder 4"/>
              <p:cNvSpPr txBox="1">
                <a:spLocks/>
              </p:cNvSpPr>
              <p:nvPr/>
            </p:nvSpPr>
            <p:spPr>
              <a:xfrm>
                <a:off x="983648" y="1259231"/>
                <a:ext cx="1370618" cy="36555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§"/>
                  <a:defRPr sz="32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cs typeface="Latha" panose="020B0604020202020204" pitchFamily="34" charset="0"/>
                  </a:rPr>
                  <a:t>UJC06505K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2117726" y="906779"/>
                <a:ext cx="1692274" cy="2652497"/>
              </a:xfrm>
              <a:prstGeom prst="ellipse">
                <a:avLst/>
              </a:prstGeom>
              <a:noFill/>
              <a:ln>
                <a:solidFill>
                  <a:srgbClr val="00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8" name="Content Placeholder 4"/>
              <p:cNvSpPr txBox="1">
                <a:spLocks/>
              </p:cNvSpPr>
              <p:nvPr/>
            </p:nvSpPr>
            <p:spPr>
              <a:xfrm>
                <a:off x="4654417" y="3247348"/>
                <a:ext cx="1534640" cy="44466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§"/>
                  <a:defRPr sz="32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§"/>
                  <a:defRPr sz="28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§"/>
                  <a:defRPr sz="2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§"/>
                  <a:defRPr sz="20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cs typeface="Latha" panose="020B0604020202020204" pitchFamily="34" charset="0"/>
                  </a:rPr>
                  <a:t>MOSFET SRs</a:t>
                </a:r>
              </a:p>
            </p:txBody>
          </p:sp>
        </p:grpSp>
        <p:sp>
          <p:nvSpPr>
            <p:cNvPr id="7" name="Oval 6"/>
            <p:cNvSpPr/>
            <p:nvPr/>
          </p:nvSpPr>
          <p:spPr>
            <a:xfrm>
              <a:off x="5288056" y="3580280"/>
              <a:ext cx="423583" cy="7664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2272554" y="3570194"/>
              <a:ext cx="423583" cy="76648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12869" y="3290739"/>
              <a:ext cx="3681171" cy="284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C00000"/>
                  </a:solidFill>
                </a:rPr>
                <a:t>Greatly reduced capacitances = faster switching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62650" y="3676650"/>
              <a:ext cx="480196" cy="284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rgbClr val="000099"/>
                  </a:solidFill>
                </a:rPr>
                <a:t>V</a:t>
              </a:r>
              <a:r>
                <a:rPr lang="en-US" sz="1100" baseline="-25000" dirty="0" err="1">
                  <a:solidFill>
                    <a:srgbClr val="000099"/>
                  </a:solidFill>
                </a:rPr>
                <a:t>gs</a:t>
              </a:r>
              <a:endParaRPr lang="en-US" sz="1100" baseline="-25000" dirty="0">
                <a:solidFill>
                  <a:srgbClr val="000099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60540" y="3006270"/>
              <a:ext cx="537496" cy="284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rgbClr val="0070C0"/>
                  </a:solidFill>
                </a:rPr>
                <a:t>V</a:t>
              </a:r>
              <a:r>
                <a:rPr lang="en-US" sz="1100" baseline="-25000" dirty="0" err="1">
                  <a:solidFill>
                    <a:srgbClr val="0070C0"/>
                  </a:solidFill>
                </a:rPr>
                <a:t>ds</a:t>
              </a:r>
              <a:endParaRPr lang="en-US" sz="1100" baseline="-250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6035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Cascode Enables High Voltage PSFB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88707" y="2459305"/>
            <a:ext cx="3770381" cy="2171700"/>
          </a:xfrm>
        </p:spPr>
        <p:txBody>
          <a:bodyPr>
            <a:normAutofit/>
          </a:bodyPr>
          <a:lstStyle/>
          <a:p>
            <a:pPr marL="132160" indent="-132160"/>
            <a:endParaRPr lang="en-US" sz="1200" dirty="0">
              <a:latin typeface="Lato Light"/>
              <a:cs typeface="Latha" panose="020B0604020202020204" pitchFamily="34" charset="0"/>
            </a:endParaRPr>
          </a:p>
          <a:p>
            <a:pPr marL="132160" indent="-132160"/>
            <a:r>
              <a:rPr lang="en-US" sz="1200" dirty="0">
                <a:latin typeface="Lato Light"/>
                <a:cs typeface="Latha" panose="020B0604020202020204" pitchFamily="34" charset="0"/>
              </a:rPr>
              <a:t>Combination of low R</a:t>
            </a:r>
            <a:r>
              <a:rPr lang="en-US" sz="1200" baseline="-25000" dirty="0">
                <a:latin typeface="Lato Light"/>
                <a:cs typeface="Latha" panose="020B0604020202020204" pitchFamily="34" charset="0"/>
              </a:rPr>
              <a:t>DS(on)</a:t>
            </a:r>
            <a:r>
              <a:rPr lang="en-US" sz="1200" dirty="0">
                <a:latin typeface="Lato Light"/>
                <a:cs typeface="Latha" panose="020B0604020202020204" pitchFamily="34" charset="0"/>
              </a:rPr>
              <a:t>, 1200 V rating, and extremely low capacitances</a:t>
            </a:r>
          </a:p>
          <a:p>
            <a:pPr marL="132160" indent="-132160"/>
            <a:r>
              <a:rPr lang="en-US" sz="1200" dirty="0">
                <a:latin typeface="Lato Light"/>
                <a:cs typeface="Latha" panose="020B0604020202020204" pitchFamily="34" charset="0"/>
              </a:rPr>
              <a:t>With high output voltage, a full-bridge Schottky diode rectifier yields lowest loss</a:t>
            </a:r>
          </a:p>
          <a:p>
            <a:pPr marL="132160" indent="-132160"/>
            <a:r>
              <a:rPr lang="en-US" sz="1200" dirty="0">
                <a:latin typeface="Lato Light"/>
                <a:cs typeface="Latha" panose="020B0604020202020204" pitchFamily="34" charset="0"/>
              </a:rPr>
              <a:t>Small, 1200 V Schottky clamp diodes arrest ringing </a:t>
            </a:r>
            <a:r>
              <a:rPr lang="en-US" sz="1200" dirty="0">
                <a:latin typeface="Lato Light"/>
                <a:cs typeface="Latha" panose="020B0604020202020204" pitchFamily="34" charset="0"/>
                <a:sym typeface="Wingdings" panose="05000000000000000000" pitchFamily="2" charset="2"/>
              </a:rPr>
              <a:t>new part UJ3D1202D</a:t>
            </a:r>
            <a:endParaRPr lang="en-US" sz="1200" dirty="0">
              <a:latin typeface="Lato Light"/>
              <a:cs typeface="Latha" panose="020B0604020202020204" pitchFamily="34" charset="0"/>
            </a:endParaRPr>
          </a:p>
          <a:p>
            <a:pPr marL="132160" indent="-132160"/>
            <a:r>
              <a:rPr lang="en-US" sz="1200" dirty="0">
                <a:latin typeface="Lato Light"/>
                <a:cs typeface="Latha" panose="020B0604020202020204" pitchFamily="34" charset="0"/>
              </a:rPr>
              <a:t>Typical application: on or off-board electric vehicle charger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742950"/>
            <a:ext cx="3714750" cy="1722134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257301" y="1108945"/>
            <a:ext cx="945740" cy="7166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Lato Light"/>
              </a:rPr>
              <a:t>700 to 800 V input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400300" y="841054"/>
            <a:ext cx="914400" cy="12965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sp>
        <p:nvSpPr>
          <p:cNvPr id="17" name="Rounded Rectangle 16"/>
          <p:cNvSpPr/>
          <p:nvPr/>
        </p:nvSpPr>
        <p:spPr>
          <a:xfrm>
            <a:off x="3600450" y="937495"/>
            <a:ext cx="228600" cy="1200149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sp>
        <p:nvSpPr>
          <p:cNvPr id="18" name="Rounded Rectangle 17"/>
          <p:cNvSpPr/>
          <p:nvPr/>
        </p:nvSpPr>
        <p:spPr>
          <a:xfrm>
            <a:off x="4433888" y="937495"/>
            <a:ext cx="514350" cy="1200149"/>
          </a:xfrm>
          <a:prstGeom prst="roundRect">
            <a:avLst/>
          </a:prstGeom>
          <a:noFill/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sp>
        <p:nvSpPr>
          <p:cNvPr id="19" name="Rounded Rectangle 18"/>
          <p:cNvSpPr/>
          <p:nvPr/>
        </p:nvSpPr>
        <p:spPr>
          <a:xfrm>
            <a:off x="5829300" y="685800"/>
            <a:ext cx="2000250" cy="8035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Lato Light"/>
              </a:rPr>
              <a:t>USCi 1200 V Cascode:</a:t>
            </a:r>
          </a:p>
          <a:p>
            <a:pPr marL="85725" indent="-85725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Lato Light"/>
              </a:rPr>
              <a:t>UJ3C1202KS</a:t>
            </a:r>
          </a:p>
          <a:p>
            <a:pPr marL="85725" indent="-85725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Lato Light"/>
              </a:rPr>
              <a:t>UJC1206K</a:t>
            </a:r>
          </a:p>
          <a:p>
            <a:pPr marL="85725" indent="-85725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Lato Light"/>
              </a:rPr>
              <a:t>UJC1210T/K</a:t>
            </a:r>
          </a:p>
          <a:p>
            <a:pPr marL="85725" indent="-85725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Lato Light"/>
              </a:rPr>
              <a:t>UJC1220T/K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829300" y="2037894"/>
            <a:ext cx="2000250" cy="480295"/>
          </a:xfrm>
          <a:prstGeom prst="roundRect">
            <a:avLst/>
          </a:prstGeom>
          <a:noFill/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Lato Light"/>
              </a:rPr>
              <a:t>USCi 1200 V Schottky Diode:</a:t>
            </a:r>
          </a:p>
          <a:p>
            <a:pPr marL="85725" indent="-85725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Lato Light"/>
              </a:rPr>
              <a:t>UJ2D1220K</a:t>
            </a:r>
          </a:p>
          <a:p>
            <a:pPr marL="85725" indent="-85725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Lato Light"/>
              </a:rPr>
              <a:t>UJ2D1230K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829300" y="1524406"/>
            <a:ext cx="2000250" cy="480295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Lato Light"/>
              </a:rPr>
              <a:t>USCi 1200 V Schottky Diode:</a:t>
            </a:r>
          </a:p>
          <a:p>
            <a:pPr marL="85725" indent="-85725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Lato Light"/>
              </a:rPr>
              <a:t>UJ3D1202D</a:t>
            </a:r>
          </a:p>
          <a:p>
            <a:pPr marL="85725" indent="-85725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Lato Light"/>
              </a:rPr>
              <a:t>UJ2D1205T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175" y="2683261"/>
            <a:ext cx="3241811" cy="194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124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650V cascode – Totem Pole PFC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59877" y="949183"/>
            <a:ext cx="7472812" cy="3528746"/>
            <a:chOff x="426542" y="866740"/>
            <a:chExt cx="8326252" cy="393175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542" y="866740"/>
              <a:ext cx="3239879" cy="1949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6950" y="1082407"/>
              <a:ext cx="2315844" cy="16818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6421" y="1153374"/>
              <a:ext cx="2406193" cy="1622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10" name="Chart 9"/>
            <p:cNvGraphicFramePr/>
            <p:nvPr>
              <p:extLst>
                <p:ext uri="{D42A27DB-BD31-4B8C-83A1-F6EECF244321}">
                  <p14:modId xmlns:p14="http://schemas.microsoft.com/office/powerpoint/2010/main" val="3012202637"/>
                </p:ext>
              </p:extLst>
            </p:nvPr>
          </p:nvGraphicFramePr>
          <p:xfrm>
            <a:off x="725681" y="2759528"/>
            <a:ext cx="3570513" cy="20389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062" y="2816067"/>
              <a:ext cx="2643231" cy="1982423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98421" y="724161"/>
            <a:ext cx="6103938" cy="484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Lato Light"/>
              </a:rPr>
              <a:t>Uniquely qualified for use in CCM </a:t>
            </a:r>
            <a:r>
              <a:rPr lang="en-US" sz="1200" u="sng" dirty="0">
                <a:latin typeface="Lato Light"/>
              </a:rPr>
              <a:t>Totem Pole PFC </a:t>
            </a:r>
            <a:r>
              <a:rPr lang="en-US" sz="1200" dirty="0">
                <a:latin typeface="Lato Light"/>
              </a:rPr>
              <a:t>due to excellent Body Diode</a:t>
            </a:r>
          </a:p>
        </p:txBody>
      </p:sp>
    </p:spTree>
    <p:extLst>
      <p:ext uri="{BB962C8B-B14F-4D97-AF65-F5344CB8AC3E}">
        <p14:creationId xmlns:p14="http://schemas.microsoft.com/office/powerpoint/2010/main" val="55756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1" y="2228850"/>
            <a:ext cx="3011132" cy="94579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02" y="699586"/>
            <a:ext cx="3121819" cy="130066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Solar Inverter Applications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24901" y="3297245"/>
            <a:ext cx="8919100" cy="1538287"/>
          </a:xfrm>
        </p:spPr>
        <p:txBody>
          <a:bodyPr>
            <a:noAutofit/>
          </a:bodyPr>
          <a:lstStyle/>
          <a:p>
            <a:pPr marL="132160" indent="-132160"/>
            <a:r>
              <a:rPr lang="en-US" sz="900" dirty="0">
                <a:latin typeface="Lato Light"/>
                <a:cs typeface="Latha" panose="020B0604020202020204" pitchFamily="34" charset="0"/>
              </a:rPr>
              <a:t>As with an AFE, compact and efficient solar inverters are made possible by low R</a:t>
            </a:r>
            <a:r>
              <a:rPr lang="en-US" sz="900" baseline="-25000" dirty="0">
                <a:latin typeface="Lato Light"/>
                <a:cs typeface="Latha" panose="020B0604020202020204" pitchFamily="34" charset="0"/>
              </a:rPr>
              <a:t>DS(on)</a:t>
            </a:r>
            <a:r>
              <a:rPr lang="en-US" sz="900" dirty="0">
                <a:latin typeface="Lato Light"/>
                <a:cs typeface="Latha" panose="020B0604020202020204" pitchFamily="34" charset="0"/>
              </a:rPr>
              <a:t> with high voltage rating combined with excellent reverse conduction and recovery characteristic</a:t>
            </a:r>
          </a:p>
          <a:p>
            <a:pPr marL="132160" indent="-132160"/>
            <a:r>
              <a:rPr lang="en-US" sz="900" dirty="0">
                <a:latin typeface="Lato Light"/>
                <a:cs typeface="Latha" panose="020B0604020202020204" pitchFamily="34" charset="0"/>
              </a:rPr>
              <a:t>Low reverse conduction loss eliminates need for bypass diodes, even at high switching frequency</a:t>
            </a:r>
          </a:p>
          <a:p>
            <a:pPr marL="132160" indent="-132160"/>
            <a:r>
              <a:rPr lang="en-US" sz="675" dirty="0">
                <a:latin typeface="Lato Light"/>
                <a:cs typeface="Latha" panose="020B0604020202020204" pitchFamily="34" charset="0"/>
              </a:rPr>
              <a:t>Extremely</a:t>
            </a:r>
            <a:r>
              <a:rPr lang="en-US" sz="900" dirty="0">
                <a:latin typeface="Lato Light"/>
                <a:cs typeface="Latha" panose="020B0604020202020204" pitchFamily="34" charset="0"/>
              </a:rPr>
              <a:t> high </a:t>
            </a:r>
            <a:r>
              <a:rPr lang="en-US" sz="825" dirty="0">
                <a:latin typeface="Lato Light"/>
                <a:cs typeface="Latha" panose="020B0604020202020204" pitchFamily="34" charset="0"/>
              </a:rPr>
              <a:t>efficiency</a:t>
            </a:r>
            <a:r>
              <a:rPr lang="en-US" sz="900" dirty="0">
                <a:latin typeface="Lato Light"/>
                <a:cs typeface="Latha" panose="020B0604020202020204" pitchFamily="34" charset="0"/>
              </a:rPr>
              <a:t> is possible due to very low switching loss</a:t>
            </a:r>
          </a:p>
          <a:p>
            <a:pPr marL="132160" indent="-132160"/>
            <a:r>
              <a:rPr lang="en-US" sz="900" dirty="0">
                <a:latin typeface="Lato Light"/>
                <a:cs typeface="Latha" panose="020B0604020202020204" pitchFamily="34" charset="0"/>
              </a:rPr>
              <a:t>Three-level is “standard” for new solar designs</a:t>
            </a:r>
          </a:p>
          <a:p>
            <a:pPr marL="432197" lvl="1" indent="-132160"/>
            <a:r>
              <a:rPr lang="en-US" sz="900" dirty="0">
                <a:latin typeface="Lato Light"/>
                <a:cs typeface="Latha" panose="020B0604020202020204" pitchFamily="34" charset="0"/>
              </a:rPr>
              <a:t>Enables high input voltages, up to 1700 V</a:t>
            </a:r>
          </a:p>
          <a:p>
            <a:pPr marL="432197" lvl="1" indent="-132160"/>
            <a:r>
              <a:rPr lang="en-US" sz="900" dirty="0">
                <a:latin typeface="Lato Light"/>
                <a:cs typeface="Latha" panose="020B0604020202020204" pitchFamily="34" charset="0"/>
              </a:rPr>
              <a:t>Can use switching algorithm with either NPC or TNPC topology to reduce or eliminate common-mode voltages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2626961" y="3110250"/>
            <a:ext cx="2778759" cy="33349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chemeClr val="tx1"/>
                </a:solidFill>
                <a:latin typeface="Lato Light"/>
                <a:cs typeface="Latha" panose="020B0604020202020204" pitchFamily="34" charset="0"/>
              </a:rPr>
              <a:t>Three-level TNPC inverter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2798921" y="1943101"/>
            <a:ext cx="2743200" cy="33349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chemeClr val="tx1"/>
                </a:solidFill>
                <a:latin typeface="Calibri" panose="020F0502020204030204" pitchFamily="34" charset="0"/>
                <a:cs typeface="Latha" panose="020B0604020202020204" pitchFamily="34" charset="0"/>
              </a:rPr>
              <a:t>Three-level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Latha" panose="020B0604020202020204" pitchFamily="34" charset="0"/>
              </a:rPr>
              <a:t> NPC inverter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667242" y="2273654"/>
            <a:ext cx="127876" cy="8572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sp>
        <p:nvSpPr>
          <p:cNvPr id="21" name="Rounded Rectangle 20"/>
          <p:cNvSpPr/>
          <p:nvPr/>
        </p:nvSpPr>
        <p:spPr>
          <a:xfrm>
            <a:off x="3256476" y="2682062"/>
            <a:ext cx="410767" cy="17145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sp>
        <p:nvSpPr>
          <p:cNvPr id="24" name="Rounded Rectangle 23"/>
          <p:cNvSpPr/>
          <p:nvPr/>
        </p:nvSpPr>
        <p:spPr>
          <a:xfrm>
            <a:off x="5600700" y="714377"/>
            <a:ext cx="2814754" cy="12858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</a:rPr>
              <a:t>USCi 1200V Cascode:</a:t>
            </a:r>
          </a:p>
          <a:p>
            <a:pPr marL="85725" indent="-85725" algn="ctr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</a:rPr>
              <a:t>UJ3C120150K3S</a:t>
            </a:r>
          </a:p>
          <a:p>
            <a:pPr marL="85725" indent="-85725" algn="ctr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</a:rPr>
              <a:t>UJ3C120080K3S</a:t>
            </a:r>
          </a:p>
          <a:p>
            <a:pPr marL="85725" indent="-85725" algn="ctr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</a:rPr>
              <a:t>UJ3C120040K3S</a:t>
            </a:r>
          </a:p>
          <a:p>
            <a:pPr marL="85725" indent="-85725" algn="ctr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</a:rPr>
              <a:t>UJ3C120150K4S</a:t>
            </a:r>
          </a:p>
          <a:p>
            <a:pPr marL="85725" indent="-85725" algn="ctr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</a:rPr>
              <a:t>UJ3C120080K4S</a:t>
            </a:r>
          </a:p>
          <a:p>
            <a:pPr marL="85725" indent="-85725" algn="ctr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</a:rPr>
              <a:t>UJ3C120040K4S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600700" y="2743201"/>
            <a:ext cx="2814754" cy="52055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Lato Light"/>
              </a:rPr>
              <a:t>USCi 650V </a:t>
            </a:r>
            <a:r>
              <a:rPr lang="en-US" sz="1050" dirty="0" err="1">
                <a:solidFill>
                  <a:schemeClr val="tx1"/>
                </a:solidFill>
                <a:latin typeface="Lato Light"/>
              </a:rPr>
              <a:t>Cascode</a:t>
            </a:r>
            <a:r>
              <a:rPr lang="en-US" sz="1050" dirty="0">
                <a:solidFill>
                  <a:schemeClr val="tx1"/>
                </a:solidFill>
                <a:latin typeface="Lato Light"/>
              </a:rPr>
              <a:t>:</a:t>
            </a:r>
          </a:p>
          <a:p>
            <a:pPr marL="85725" indent="-85725" algn="ctr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/>
                </a:solidFill>
                <a:latin typeface="Lato Light"/>
              </a:rPr>
              <a:t>UJ3C065030K3S, UJ3C065030K4S</a:t>
            </a:r>
          </a:p>
          <a:p>
            <a:pPr marL="85725" indent="-85725" algn="ctr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/>
                </a:solidFill>
                <a:latin typeface="Lato Light"/>
              </a:rPr>
              <a:t>UJ3C065080K3S, UJ3C065080K4S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077171" y="2273654"/>
            <a:ext cx="127876" cy="8572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sp>
        <p:nvSpPr>
          <p:cNvPr id="31" name="Rounded Rectangle 30"/>
          <p:cNvSpPr/>
          <p:nvPr/>
        </p:nvSpPr>
        <p:spPr>
          <a:xfrm>
            <a:off x="4256601" y="2273654"/>
            <a:ext cx="127876" cy="8572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sp>
        <p:nvSpPr>
          <p:cNvPr id="32" name="Rounded Rectangle 31"/>
          <p:cNvSpPr/>
          <p:nvPr/>
        </p:nvSpPr>
        <p:spPr>
          <a:xfrm>
            <a:off x="3667242" y="769144"/>
            <a:ext cx="127876" cy="11739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sp>
        <p:nvSpPr>
          <p:cNvPr id="33" name="Rounded Rectangle 32"/>
          <p:cNvSpPr/>
          <p:nvPr/>
        </p:nvSpPr>
        <p:spPr>
          <a:xfrm>
            <a:off x="3077171" y="769144"/>
            <a:ext cx="127876" cy="11739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sp>
        <p:nvSpPr>
          <p:cNvPr id="34" name="Rounded Rectangle 33"/>
          <p:cNvSpPr/>
          <p:nvPr/>
        </p:nvSpPr>
        <p:spPr>
          <a:xfrm>
            <a:off x="4256601" y="769144"/>
            <a:ext cx="127876" cy="11739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sp>
        <p:nvSpPr>
          <p:cNvPr id="22" name="Rounded Rectangle 21"/>
          <p:cNvSpPr/>
          <p:nvPr/>
        </p:nvSpPr>
        <p:spPr>
          <a:xfrm>
            <a:off x="3846909" y="2682062"/>
            <a:ext cx="410767" cy="17145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sp>
        <p:nvSpPr>
          <p:cNvPr id="23" name="Rounded Rectangle 22"/>
          <p:cNvSpPr/>
          <p:nvPr/>
        </p:nvSpPr>
        <p:spPr>
          <a:xfrm>
            <a:off x="2659107" y="2682062"/>
            <a:ext cx="410767" cy="17145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sp>
        <p:nvSpPr>
          <p:cNvPr id="35" name="Rounded Rectangle 34"/>
          <p:cNvSpPr/>
          <p:nvPr/>
        </p:nvSpPr>
        <p:spPr>
          <a:xfrm>
            <a:off x="2843925" y="914400"/>
            <a:ext cx="127876" cy="857250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sp>
        <p:nvSpPr>
          <p:cNvPr id="36" name="Rounded Rectangle 35"/>
          <p:cNvSpPr/>
          <p:nvPr/>
        </p:nvSpPr>
        <p:spPr>
          <a:xfrm>
            <a:off x="3429000" y="907256"/>
            <a:ext cx="127876" cy="857250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sp>
        <p:nvSpPr>
          <p:cNvPr id="37" name="Rounded Rectangle 36"/>
          <p:cNvSpPr/>
          <p:nvPr/>
        </p:nvSpPr>
        <p:spPr>
          <a:xfrm>
            <a:off x="4016341" y="907256"/>
            <a:ext cx="127876" cy="857250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" dirty="0"/>
          </a:p>
        </p:txBody>
      </p:sp>
      <p:sp>
        <p:nvSpPr>
          <p:cNvPr id="38" name="Rounded Rectangle 37"/>
          <p:cNvSpPr/>
          <p:nvPr/>
        </p:nvSpPr>
        <p:spPr>
          <a:xfrm>
            <a:off x="5600700" y="2057400"/>
            <a:ext cx="2814754" cy="635897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Lato Light"/>
              </a:rPr>
              <a:t>USCi 650 or 1200V Diode:</a:t>
            </a:r>
          </a:p>
          <a:p>
            <a:pPr marL="85725" indent="-85725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Lato Light"/>
              </a:rPr>
              <a:t>UJ3D06520KSD or U32D1220KSD</a:t>
            </a:r>
          </a:p>
          <a:p>
            <a:pPr marL="85725" indent="-85725" algn="ct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Lato Light"/>
              </a:rPr>
              <a:t>UJ3D06530TS or U32D1210KS</a:t>
            </a:r>
          </a:p>
        </p:txBody>
      </p:sp>
    </p:spTree>
    <p:extLst>
      <p:ext uri="{BB962C8B-B14F-4D97-AF65-F5344CB8AC3E}">
        <p14:creationId xmlns:p14="http://schemas.microsoft.com/office/powerpoint/2010/main" val="167496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Larry_Li\USCI-Testing-Setup\PPS-GTIB100\TNPC\pics\335CANON\3-IMG_70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519" y="743774"/>
            <a:ext cx="2241947" cy="17166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041" y="688709"/>
            <a:ext cx="4098347" cy="1957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041" y="2576704"/>
            <a:ext cx="4109606" cy="195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844" y="2460379"/>
            <a:ext cx="2101297" cy="1991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TNPC Power blocks with Cascodes 4-cell parallel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815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 Low RDS Devices – Power Routing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81291" y="950095"/>
            <a:ext cx="3350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bg2"/>
                </a:solidFill>
                <a:latin typeface="Lato Regular"/>
                <a:cs typeface="Lato Regular"/>
              </a:rPr>
              <a:t>1.7mohm, 1200V switch in SOT227 footprint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bg2"/>
                </a:solidFill>
                <a:latin typeface="Lato Regular"/>
                <a:cs typeface="Lato Regular"/>
              </a:rPr>
              <a:t>&gt;2X smaller than any </a:t>
            </a:r>
            <a:r>
              <a:rPr lang="en-US" sz="1100" dirty="0" err="1">
                <a:solidFill>
                  <a:schemeClr val="bg2"/>
                </a:solidFill>
                <a:latin typeface="Lato Regular"/>
                <a:cs typeface="Lato Regular"/>
              </a:rPr>
              <a:t>SiC</a:t>
            </a:r>
            <a:r>
              <a:rPr lang="en-US" sz="1100" dirty="0">
                <a:solidFill>
                  <a:schemeClr val="bg2"/>
                </a:solidFill>
                <a:latin typeface="Lato Regular"/>
                <a:cs typeface="Lato Regular"/>
              </a:rPr>
              <a:t> MOS alternative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bg2"/>
                </a:solidFill>
                <a:latin typeface="Lato Regular"/>
                <a:cs typeface="Lato Regular"/>
              </a:rPr>
              <a:t>Parallels 6X 8.1mohm Stack </a:t>
            </a:r>
            <a:r>
              <a:rPr lang="en-US" sz="1100" dirty="0" err="1">
                <a:solidFill>
                  <a:schemeClr val="bg2"/>
                </a:solidFill>
                <a:latin typeface="Lato Regular"/>
                <a:cs typeface="Lato Regular"/>
              </a:rPr>
              <a:t>cascodes</a:t>
            </a:r>
            <a:endParaRPr lang="en-US" sz="1100" dirty="0">
              <a:solidFill>
                <a:schemeClr val="bg2"/>
              </a:solidFill>
              <a:latin typeface="Lato Regular"/>
              <a:cs typeface="Lato Regular"/>
            </a:endParaRPr>
          </a:p>
          <a:p>
            <a:pPr marL="171450" indent="-171450">
              <a:buFont typeface="Arial"/>
              <a:buChar char="•"/>
            </a:pPr>
            <a:r>
              <a:rPr lang="en-US" sz="1100" dirty="0">
                <a:solidFill>
                  <a:schemeClr val="bg2"/>
                </a:solidFill>
                <a:latin typeface="Lato Regular"/>
                <a:cs typeface="Lato Regular"/>
              </a:rPr>
              <a:t>In 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314" y="2897548"/>
            <a:ext cx="2417285" cy="1468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244" y="1965927"/>
            <a:ext cx="1993027" cy="144030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42406" y="972991"/>
            <a:ext cx="4061427" cy="651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3465" indent="-113465">
              <a:spcBef>
                <a:spcPts val="199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bg2"/>
                </a:solidFill>
                <a:latin typeface="Lato Regular"/>
                <a:cs typeface="Lato Regular"/>
              </a:rPr>
              <a:t>Ultra-small/Ultra-light low resistance high voltage switches</a:t>
            </a:r>
          </a:p>
          <a:p>
            <a:pPr marL="113465" indent="-113465">
              <a:spcBef>
                <a:spcPts val="199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bg2"/>
                </a:solidFill>
                <a:latin typeface="Lato Regular"/>
                <a:cs typeface="Lato Regular"/>
              </a:rPr>
              <a:t>Solid state breakers and power controllers</a:t>
            </a:r>
          </a:p>
          <a:p>
            <a:pPr marL="113465" indent="-113465">
              <a:spcBef>
                <a:spcPts val="199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bg2"/>
                </a:solidFill>
                <a:latin typeface="Lato Regular"/>
                <a:cs typeface="Lato Regular"/>
              </a:rPr>
              <a:t>2X lower </a:t>
            </a:r>
            <a:r>
              <a:rPr lang="en-US" sz="1100" dirty="0" err="1">
                <a:solidFill>
                  <a:schemeClr val="bg2"/>
                </a:solidFill>
                <a:latin typeface="Lato Regular"/>
                <a:cs typeface="Lato Regular"/>
              </a:rPr>
              <a:t>Rds</a:t>
            </a:r>
            <a:r>
              <a:rPr lang="en-US" sz="1100" dirty="0">
                <a:solidFill>
                  <a:schemeClr val="bg2"/>
                </a:solidFill>
                <a:latin typeface="Lato Regular"/>
                <a:cs typeface="Lato Regular"/>
              </a:rPr>
              <a:t> than MOSFETs in a given footprint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06418" y="1833581"/>
            <a:ext cx="2507928" cy="2586543"/>
            <a:chOff x="1189691" y="1628535"/>
            <a:chExt cx="3000690" cy="3094751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691" y="1707095"/>
              <a:ext cx="2243622" cy="2765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1299139" y="4472323"/>
              <a:ext cx="0" cy="2444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380323" y="4478875"/>
              <a:ext cx="0" cy="2444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99139" y="4601080"/>
              <a:ext cx="208118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111794" y="4351179"/>
              <a:ext cx="626166" cy="276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2"/>
                  </a:solidFill>
                  <a:latin typeface="Lato Regular"/>
                  <a:cs typeface="Lato Regular"/>
                </a:rPr>
                <a:t>20mm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399418" y="4398660"/>
              <a:ext cx="2957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433313" y="1817234"/>
              <a:ext cx="2618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564216" y="1817234"/>
              <a:ext cx="0" cy="258142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564215" y="2938176"/>
              <a:ext cx="626166" cy="276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2"/>
                  </a:solidFill>
                  <a:latin typeface="Lato Regular"/>
                  <a:cs typeface="Lato Regular"/>
                </a:rPr>
                <a:t>25mm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737959" y="1628535"/>
              <a:ext cx="542248" cy="276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ato Regular"/>
                  <a:cs typeface="Lato Regular"/>
                </a:rPr>
                <a:t>G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38075" y="4154249"/>
              <a:ext cx="542248" cy="276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ato Regular"/>
                  <a:cs typeface="Lato Regular"/>
                </a:rPr>
                <a:t>D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656655" y="1628535"/>
              <a:ext cx="542248" cy="276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ato Regular"/>
                  <a:cs typeface="Lato Regular"/>
                </a:rPr>
                <a:t>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56656" y="4154249"/>
              <a:ext cx="542248" cy="276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ato Regular"/>
                  <a:cs typeface="Lato Regular"/>
                </a:rPr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70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>
            <a:extLst>
              <a:ext uri="{FF2B5EF4-FFF2-40B4-BE49-F238E27FC236}">
                <a16:creationId xmlns:a16="http://schemas.microsoft.com/office/drawing/2014/main" id="{88599C02-896A-C14D-A754-950EDFAD0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14" y="428483"/>
            <a:ext cx="8229600" cy="506604"/>
          </a:xfrm>
        </p:spPr>
        <p:txBody>
          <a:bodyPr/>
          <a:lstStyle/>
          <a:p>
            <a:r>
              <a:rPr lang="en-US" dirty="0"/>
              <a:t>SiC is at a Tipping Point . . . </a:t>
            </a:r>
            <a:br>
              <a:rPr lang="en-US" dirty="0"/>
            </a:br>
            <a:r>
              <a:rPr lang="en-US" dirty="0"/>
              <a:t>Electric Vehicle Adoption is a major driver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19441" y="859424"/>
            <a:ext cx="7721121" cy="3600946"/>
            <a:chOff x="189442" y="852809"/>
            <a:chExt cx="8894308" cy="414809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442" y="969867"/>
              <a:ext cx="3031327" cy="399009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1162" y="852809"/>
              <a:ext cx="2605088" cy="211210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8750" y="3041027"/>
              <a:ext cx="2469913" cy="19598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921823-9A39-1845-A04F-3EDD541F5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67" r="1163" b="-17489"/>
            <a:stretch/>
          </p:blipFill>
          <p:spPr>
            <a:xfrm>
              <a:off x="6046643" y="969867"/>
              <a:ext cx="3037107" cy="292721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5EB9A7-8697-8C41-B8C8-7B209EA9D419}"/>
              </a:ext>
            </a:extLst>
          </p:cNvPr>
          <p:cNvSpPr txBox="1"/>
          <p:nvPr/>
        </p:nvSpPr>
        <p:spPr>
          <a:xfrm>
            <a:off x="6299581" y="3159058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ato Regular"/>
                <a:cs typeface="Lato Regular"/>
              </a:rPr>
              <a:t>EV Battery Ad from 1911</a:t>
            </a:r>
          </a:p>
        </p:txBody>
      </p:sp>
    </p:spTree>
    <p:extLst>
      <p:ext uri="{BB962C8B-B14F-4D97-AF65-F5344CB8AC3E}">
        <p14:creationId xmlns:p14="http://schemas.microsoft.com/office/powerpoint/2010/main" val="1061538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>
                <a:solidFill>
                  <a:schemeClr val="bg2"/>
                </a:solidFill>
                <a:latin typeface="+mj-lt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200" dirty="0" err="1">
                <a:solidFill>
                  <a:schemeClr val="tx2"/>
                </a:solidFill>
                <a:latin typeface="Lato Black"/>
                <a:cs typeface="Lato Black"/>
              </a:rPr>
              <a:t>SiC</a:t>
            </a:r>
            <a:r>
              <a:rPr lang="en-US" sz="1200" dirty="0">
                <a:solidFill>
                  <a:schemeClr val="tx2"/>
                </a:solidFill>
                <a:latin typeface="Lato Black"/>
                <a:cs typeface="Lato Black"/>
              </a:rPr>
              <a:t> Diodes 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Lato Light"/>
              </a:rPr>
              <a:t>Best-in-class performance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Lato Light"/>
              </a:rPr>
              <a:t>Highest currents available 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 err="1">
                <a:solidFill>
                  <a:schemeClr val="tx2"/>
                </a:solidFill>
                <a:latin typeface="Lato Light"/>
              </a:rPr>
              <a:t>UnitedSiC</a:t>
            </a:r>
            <a:r>
              <a:rPr lang="en-US" sz="1050" dirty="0">
                <a:solidFill>
                  <a:schemeClr val="tx2"/>
                </a:solidFill>
                <a:latin typeface="Lato Light"/>
              </a:rPr>
              <a:t> unmatched with industry leading die sizes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 err="1">
                <a:solidFill>
                  <a:schemeClr val="tx2"/>
                </a:solidFill>
                <a:latin typeface="Lato Black"/>
                <a:cs typeface="Lato Black"/>
              </a:rPr>
              <a:t>SiC</a:t>
            </a:r>
            <a:r>
              <a:rPr lang="en-US" sz="1200" dirty="0">
                <a:solidFill>
                  <a:schemeClr val="tx2"/>
                </a:solidFill>
                <a:latin typeface="Lato Black"/>
                <a:cs typeface="Lato Black"/>
              </a:rPr>
              <a:t> JFET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Lato Light"/>
              </a:rPr>
              <a:t>Best in class devices for specialized protection applications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 err="1">
                <a:solidFill>
                  <a:schemeClr val="tx2"/>
                </a:solidFill>
                <a:latin typeface="Lato Black"/>
                <a:cs typeface="Lato Black"/>
              </a:rPr>
              <a:t>SiC</a:t>
            </a:r>
            <a:r>
              <a:rPr lang="en-US" sz="1200" dirty="0">
                <a:solidFill>
                  <a:schemeClr val="tx2"/>
                </a:solidFill>
                <a:latin typeface="Lato Black"/>
                <a:cs typeface="Lato Black"/>
              </a:rPr>
              <a:t> FETs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Lato Light"/>
              </a:rPr>
              <a:t>Ease of use (Universal 12V/0V  or 20V / -5V Gate Drive)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Lato Light"/>
              </a:rPr>
              <a:t>Performance (Low </a:t>
            </a:r>
            <a:r>
              <a:rPr lang="en-US" sz="1050" dirty="0" err="1">
                <a:solidFill>
                  <a:schemeClr val="tx2"/>
                </a:solidFill>
                <a:latin typeface="Lato Light"/>
              </a:rPr>
              <a:t>Vf</a:t>
            </a:r>
            <a:r>
              <a:rPr lang="en-US" sz="1050" dirty="0">
                <a:solidFill>
                  <a:schemeClr val="tx2"/>
                </a:solidFill>
                <a:latin typeface="Lato Light"/>
              </a:rPr>
              <a:t> , </a:t>
            </a:r>
            <a:r>
              <a:rPr lang="en-US" sz="1050" dirty="0" err="1">
                <a:solidFill>
                  <a:schemeClr val="tx2"/>
                </a:solidFill>
                <a:latin typeface="Lato Light"/>
              </a:rPr>
              <a:t>Qrr</a:t>
            </a:r>
            <a:r>
              <a:rPr lang="en-US" sz="1050" dirty="0">
                <a:solidFill>
                  <a:schemeClr val="tx2"/>
                </a:solidFill>
                <a:latin typeface="Lato Light"/>
              </a:rPr>
              <a:t> Body-diode, switching energies)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Lato Light"/>
              </a:rPr>
              <a:t>Reliability (No </a:t>
            </a:r>
            <a:r>
              <a:rPr lang="en-US" sz="1050" dirty="0" err="1">
                <a:solidFill>
                  <a:schemeClr val="tx2"/>
                </a:solidFill>
                <a:latin typeface="Lato Light"/>
              </a:rPr>
              <a:t>SiC</a:t>
            </a:r>
            <a:r>
              <a:rPr lang="en-US" sz="1050" dirty="0">
                <a:solidFill>
                  <a:schemeClr val="tx2"/>
                </a:solidFill>
                <a:latin typeface="Lato Light"/>
              </a:rPr>
              <a:t> Gate oxide, No </a:t>
            </a:r>
            <a:r>
              <a:rPr lang="en-US" sz="1050" dirty="0" err="1">
                <a:solidFill>
                  <a:schemeClr val="tx2"/>
                </a:solidFill>
                <a:latin typeface="Lato Light"/>
              </a:rPr>
              <a:t>SiC</a:t>
            </a:r>
            <a:r>
              <a:rPr lang="en-US" sz="1050" dirty="0">
                <a:solidFill>
                  <a:schemeClr val="tx2"/>
                </a:solidFill>
                <a:latin typeface="Lato Light"/>
              </a:rPr>
              <a:t> body diode, 5V Threshold voltage)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Lato Light"/>
              </a:rPr>
              <a:t>No </a:t>
            </a:r>
            <a:r>
              <a:rPr lang="en-US" sz="1050" dirty="0" err="1">
                <a:solidFill>
                  <a:schemeClr val="tx2"/>
                </a:solidFill>
                <a:latin typeface="Lato Light"/>
              </a:rPr>
              <a:t>SiC</a:t>
            </a:r>
            <a:r>
              <a:rPr lang="en-US" sz="1050" dirty="0">
                <a:solidFill>
                  <a:schemeClr val="tx2"/>
                </a:solidFill>
                <a:latin typeface="Lato Light"/>
              </a:rPr>
              <a:t> FWD necessary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/>
                </a:solidFill>
                <a:latin typeface="Lato Black"/>
                <a:cs typeface="Lato Black"/>
              </a:rPr>
              <a:t>Technical Support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Lato Light"/>
              </a:rPr>
              <a:t>App Notes, Datasheets and SPICE models available at </a:t>
            </a:r>
            <a:r>
              <a:rPr lang="en-US" sz="1050" dirty="0">
                <a:solidFill>
                  <a:schemeClr val="tx2"/>
                </a:solidFill>
                <a:latin typeface="Lato Light"/>
                <a:hlinkClick r:id="rId2"/>
              </a:rPr>
              <a:t>www.unitedsic.com</a:t>
            </a:r>
            <a:endParaRPr lang="en-US" sz="1050" dirty="0">
              <a:solidFill>
                <a:schemeClr val="tx2"/>
              </a:solidFill>
              <a:latin typeface="Lato Light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Lato Light"/>
              </a:rPr>
              <a:t>Various </a:t>
            </a:r>
            <a:r>
              <a:rPr lang="en-US" sz="1050" dirty="0" err="1">
                <a:solidFill>
                  <a:schemeClr val="tx2"/>
                </a:solidFill>
                <a:latin typeface="Lato Light"/>
              </a:rPr>
              <a:t>Eval</a:t>
            </a:r>
            <a:r>
              <a:rPr lang="en-US" sz="1050" dirty="0">
                <a:solidFill>
                  <a:schemeClr val="tx2"/>
                </a:solidFill>
                <a:latin typeface="Lato Light"/>
              </a:rPr>
              <a:t> Boards already available (PSFB, Totem Pole PFC, </a:t>
            </a:r>
            <a:r>
              <a:rPr lang="en-US" sz="1050" dirty="0" err="1">
                <a:solidFill>
                  <a:schemeClr val="tx2"/>
                </a:solidFill>
                <a:latin typeface="Lato Light"/>
              </a:rPr>
              <a:t>Flyback</a:t>
            </a:r>
            <a:r>
              <a:rPr lang="en-US" sz="1050" dirty="0">
                <a:solidFill>
                  <a:schemeClr val="tx2"/>
                </a:solidFill>
                <a:latin typeface="Lato Light"/>
              </a:rPr>
              <a:t>, H-Bridge) 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Lato Light"/>
              </a:rPr>
              <a:t>Contacts: 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Lato Light"/>
              </a:rPr>
              <a:t>J. Christopher Dries – President and CEO – </a:t>
            </a:r>
            <a:r>
              <a:rPr lang="en-US" sz="1050" dirty="0">
                <a:solidFill>
                  <a:schemeClr val="tx2"/>
                </a:solidFill>
                <a:latin typeface="Lato Light"/>
                <a:hlinkClick r:id="rId3"/>
              </a:rPr>
              <a:t>jcdries@unitedsic.com</a:t>
            </a:r>
            <a:r>
              <a:rPr lang="en-US" sz="1050" dirty="0">
                <a:solidFill>
                  <a:schemeClr val="tx2"/>
                </a:solidFill>
                <a:latin typeface="Lato Light"/>
              </a:rPr>
              <a:t> – 732-355-0550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664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539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53261bc-a0cc-4f66-b7f7-38b45eb988e3@namprd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225" y="789620"/>
            <a:ext cx="6504680" cy="338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447365" y="45294"/>
            <a:ext cx="5422745" cy="58364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EV History and promise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28784" y="4148221"/>
            <a:ext cx="5984331" cy="3000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/>
              <a:t>In 2017, China sold 578,000 electric passenger vehicles </a:t>
            </a:r>
            <a:r>
              <a:rPr lang="mr-IN" sz="1350" dirty="0"/>
              <a:t>–</a:t>
            </a:r>
            <a:r>
              <a:rPr lang="en-US" sz="1350" dirty="0"/>
              <a:t> 4X that of the US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EV Sales By Country</a:t>
            </a:r>
          </a:p>
        </p:txBody>
      </p:sp>
    </p:spTree>
    <p:extLst>
      <p:ext uri="{BB962C8B-B14F-4D97-AF65-F5344CB8AC3E}">
        <p14:creationId xmlns:p14="http://schemas.microsoft.com/office/powerpoint/2010/main" val="3970521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77414" y="4388257"/>
            <a:ext cx="13166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Lato Regular"/>
                <a:cs typeface="Lato Regular"/>
              </a:rPr>
              <a:t>Note: Adapted from TI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89816" y="728690"/>
            <a:ext cx="7528362" cy="3744164"/>
            <a:chOff x="680484" y="662546"/>
            <a:chExt cx="8080744" cy="4018886"/>
          </a:xfrm>
        </p:grpSpPr>
        <p:pic>
          <p:nvPicPr>
            <p:cNvPr id="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84" y="872651"/>
              <a:ext cx="6270433" cy="3808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ounded Rectangle 10"/>
            <p:cNvSpPr/>
            <p:nvPr/>
          </p:nvSpPr>
          <p:spPr>
            <a:xfrm>
              <a:off x="3252743" y="1527089"/>
              <a:ext cx="973119" cy="504510"/>
            </a:xfrm>
            <a:prstGeom prst="roundRect">
              <a:avLst/>
            </a:prstGeom>
            <a:noFill/>
            <a:ln w="7620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429864" y="3254237"/>
              <a:ext cx="1792969" cy="1184267"/>
            </a:xfrm>
            <a:prstGeom prst="roundRect">
              <a:avLst/>
            </a:prstGeom>
            <a:noFill/>
            <a:ln w="7620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487036" y="2082978"/>
              <a:ext cx="1228290" cy="845463"/>
            </a:xfrm>
            <a:prstGeom prst="roundRect">
              <a:avLst/>
            </a:prstGeom>
            <a:noFill/>
            <a:ln w="7620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4438250" y="1701972"/>
              <a:ext cx="973119" cy="504510"/>
            </a:xfrm>
            <a:prstGeom prst="roundRect">
              <a:avLst/>
            </a:prstGeom>
            <a:noFill/>
            <a:ln w="7620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64C4EFA-D024-B94D-9C26-3A5A60A55786}"/>
                </a:ext>
              </a:extLst>
            </p:cNvPr>
            <p:cNvSpPr/>
            <p:nvPr/>
          </p:nvSpPr>
          <p:spPr>
            <a:xfrm>
              <a:off x="6392198" y="662546"/>
              <a:ext cx="2369030" cy="846929"/>
            </a:xfrm>
            <a:prstGeom prst="roundRect">
              <a:avLst/>
            </a:prstGeom>
            <a:noFill/>
            <a:ln w="7620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40965D30-6D3E-1F44-A412-9F84BAADE33A}"/>
                </a:ext>
              </a:extLst>
            </p:cNvPr>
            <p:cNvSpPr/>
            <p:nvPr/>
          </p:nvSpPr>
          <p:spPr>
            <a:xfrm>
              <a:off x="4438250" y="2375092"/>
              <a:ext cx="973119" cy="504510"/>
            </a:xfrm>
            <a:prstGeom prst="roundRect">
              <a:avLst/>
            </a:prstGeom>
            <a:noFill/>
            <a:ln w="7620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E40467-F17A-6B43-A111-E1F1E463BA97}"/>
              </a:ext>
            </a:extLst>
          </p:cNvPr>
          <p:cNvSpPr txBox="1"/>
          <p:nvPr/>
        </p:nvSpPr>
        <p:spPr>
          <a:xfrm>
            <a:off x="6514348" y="776752"/>
            <a:ext cx="217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 Regular"/>
                <a:cs typeface="Lato Regular"/>
              </a:rPr>
              <a:t>Areas of </a:t>
            </a:r>
            <a:r>
              <a:rPr lang="en-US" dirty="0" err="1">
                <a:latin typeface="Lato Regular"/>
                <a:cs typeface="Lato Regular"/>
              </a:rPr>
              <a:t>UnitedSiC</a:t>
            </a:r>
            <a:endParaRPr lang="en-US" dirty="0">
              <a:latin typeface="Lato Regular"/>
              <a:cs typeface="Lato Regular"/>
            </a:endParaRPr>
          </a:p>
          <a:p>
            <a:pPr algn="ctr"/>
            <a:r>
              <a:rPr lang="en-US" dirty="0">
                <a:latin typeface="Lato Regular"/>
                <a:cs typeface="Lato Regular"/>
              </a:rPr>
              <a:t>Shipments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UnitedSiC</a:t>
            </a:r>
            <a:r>
              <a:rPr lang="en-US" dirty="0"/>
              <a:t> Electric Vehicle Activity</a:t>
            </a:r>
          </a:p>
        </p:txBody>
      </p:sp>
    </p:spTree>
    <p:extLst>
      <p:ext uri="{BB962C8B-B14F-4D97-AF65-F5344CB8AC3E}">
        <p14:creationId xmlns:p14="http://schemas.microsoft.com/office/powerpoint/2010/main" val="4261017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623854-D5E1-D84A-8D62-F5B75DC7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UJC Series Ease of Use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1972441" y="3228974"/>
            <a:ext cx="5603875" cy="838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2"/>
                </a:solidFill>
                <a:latin typeface="Lato Light"/>
              </a:rPr>
              <a:t>Replace IGBTs, </a:t>
            </a:r>
            <a:r>
              <a:rPr lang="en-US" sz="1800" dirty="0" err="1">
                <a:solidFill>
                  <a:schemeClr val="bg2"/>
                </a:solidFill>
                <a:latin typeface="Lato Light"/>
              </a:rPr>
              <a:t>SiC</a:t>
            </a:r>
            <a:r>
              <a:rPr lang="en-US" sz="1800" dirty="0">
                <a:solidFill>
                  <a:schemeClr val="bg2"/>
                </a:solidFill>
                <a:latin typeface="Lato Light"/>
              </a:rPr>
              <a:t> MOSFETs or Si </a:t>
            </a:r>
            <a:r>
              <a:rPr lang="en-US" sz="1800" dirty="0" err="1">
                <a:solidFill>
                  <a:schemeClr val="bg2"/>
                </a:solidFill>
                <a:latin typeface="Lato Light"/>
              </a:rPr>
              <a:t>Superjunction</a:t>
            </a:r>
            <a:r>
              <a:rPr lang="en-US" sz="1800" dirty="0">
                <a:solidFill>
                  <a:schemeClr val="bg2"/>
                </a:solidFill>
                <a:latin typeface="Lato Light"/>
              </a:rPr>
              <a:t> devices with no change to gate drive voltages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49" y="1294995"/>
            <a:ext cx="2185988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514" y="1023533"/>
            <a:ext cx="3821906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08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696077" y="1352915"/>
            <a:ext cx="1860754" cy="282404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/>
          <p:cNvSpPr/>
          <p:nvPr/>
        </p:nvSpPr>
        <p:spPr>
          <a:xfrm>
            <a:off x="3849578" y="1352915"/>
            <a:ext cx="1846500" cy="289530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 Same Side Corner Rectangle 5"/>
          <p:cNvSpPr/>
          <p:nvPr/>
        </p:nvSpPr>
        <p:spPr>
          <a:xfrm>
            <a:off x="3848921" y="889926"/>
            <a:ext cx="1846499" cy="534763"/>
          </a:xfrm>
          <a:prstGeom prst="round2SameRect">
            <a:avLst>
              <a:gd name="adj1" fmla="val 9466"/>
              <a:gd name="adj2" fmla="val 0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62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Normally Off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USCi Cascode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459339"/>
              </p:ext>
            </p:extLst>
          </p:nvPr>
        </p:nvGraphicFramePr>
        <p:xfrm>
          <a:off x="2229499" y="2469296"/>
          <a:ext cx="5324339" cy="19168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18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0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5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9339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Die Size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09537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900" b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(Smaller) R</a:t>
                      </a:r>
                      <a:r>
                        <a:rPr lang="en-US" sz="900" b="0" baseline="-2500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DSA</a:t>
                      </a:r>
                      <a:r>
                        <a:rPr lang="en-US" sz="900" b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~ 1.75m</a:t>
                      </a:r>
                      <a:r>
                        <a:rPr lang="en-US" sz="900" b="0" dirty="0">
                          <a:solidFill>
                            <a:schemeClr val="tx2"/>
                          </a:solidFill>
                          <a:latin typeface="Symbol" panose="05050102010706020507" pitchFamily="18" charset="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</a:t>
                      </a:r>
                      <a:r>
                        <a:rPr lang="en-US" sz="900" b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-cm</a:t>
                      </a:r>
                      <a:r>
                        <a:rPr lang="en-US" sz="900" b="0" baseline="3000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09537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900" b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(Larger) R</a:t>
                      </a:r>
                      <a:r>
                        <a:rPr lang="en-US" sz="900" b="0" baseline="-2500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DSA</a:t>
                      </a:r>
                      <a:r>
                        <a:rPr lang="en-US" sz="900" b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~ 3.1- 4.5 m</a:t>
                      </a:r>
                      <a:r>
                        <a:rPr lang="en-US" sz="900" b="0" dirty="0">
                          <a:solidFill>
                            <a:schemeClr val="tx2"/>
                          </a:solidFill>
                          <a:latin typeface="Symbol" panose="05050102010706020507" pitchFamily="18" charset="2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</a:t>
                      </a:r>
                      <a:r>
                        <a:rPr lang="en-US" sz="900" b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-cm</a:t>
                      </a:r>
                      <a:r>
                        <a:rPr lang="en-US" sz="900" b="0" baseline="3000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900" b="0" baseline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Gate Drive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09537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900" b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(Standard)</a:t>
                      </a:r>
                      <a:r>
                        <a:rPr lang="en-US" sz="900" b="0" baseline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900" b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</a:t>
                      </a:r>
                      <a:r>
                        <a:rPr lang="en-US" sz="900" b="0" baseline="-2500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GS</a:t>
                      </a:r>
                      <a:r>
                        <a:rPr lang="en-US" sz="900" b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= 0V to 12V OR</a:t>
                      </a:r>
                    </a:p>
                    <a:p>
                      <a:pPr marL="109537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900" b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(SIC) V</a:t>
                      </a:r>
                      <a:r>
                        <a:rPr lang="en-US" sz="900" b="0" baseline="-2500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GS</a:t>
                      </a:r>
                      <a:r>
                        <a:rPr lang="en-US" sz="900" b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= -10V to 20V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09537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900" b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</a:t>
                      </a:r>
                      <a:r>
                        <a:rPr lang="en-US" sz="900" b="0" baseline="-2500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GS</a:t>
                      </a:r>
                      <a:r>
                        <a:rPr lang="en-US" sz="900" b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= -5V to 20V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33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Threshold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09537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900" b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</a:t>
                      </a:r>
                      <a:r>
                        <a:rPr lang="en-US" sz="900" b="0" baseline="-2500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GS(TH)</a:t>
                      </a:r>
                      <a:r>
                        <a:rPr lang="en-US" sz="900" b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= 5V Typical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109537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900" b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</a:t>
                      </a:r>
                      <a:r>
                        <a:rPr lang="en-US" sz="900" b="0" baseline="-2500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GS(TH)</a:t>
                      </a:r>
                      <a:r>
                        <a:rPr lang="en-US" sz="900" b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= 2.2V Typical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Intrinsic Diode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aseline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Low Qrr,                      </a:t>
                      </a:r>
                    </a:p>
                    <a:p>
                      <a:pPr algn="ctr"/>
                      <a:r>
                        <a:rPr lang="en-US" sz="900" baseline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+10% Over Temperature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aseline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High Qrr, High VF </a:t>
                      </a:r>
                    </a:p>
                    <a:p>
                      <a:pPr algn="ctr"/>
                      <a:r>
                        <a:rPr lang="en-US" sz="900" baseline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3X Over Temperature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33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Avalanche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lang="en-US" sz="900" baseline="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lang="en-US" sz="900" baseline="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997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Short Circuit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lang="en-US" sz="900" baseline="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Low</a:t>
                      </a:r>
                      <a:endParaRPr lang="en-US" sz="900" baseline="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803425" y="1939014"/>
            <a:ext cx="90170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Integrated LV </a:t>
            </a:r>
          </a:p>
          <a:p>
            <a:pPr algn="ctr"/>
            <a:r>
              <a:rPr 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Si-MOSFET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619837" y="1968653"/>
            <a:ext cx="901709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Additional Antiparallel SiC Diode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6619836" y="1888475"/>
            <a:ext cx="312748" cy="7782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 Same Side Corner Rectangle 16"/>
          <p:cNvSpPr/>
          <p:nvPr/>
        </p:nvSpPr>
        <p:spPr>
          <a:xfrm>
            <a:off x="5696077" y="892303"/>
            <a:ext cx="1868822" cy="534763"/>
          </a:xfrm>
          <a:prstGeom prst="round2SameRect">
            <a:avLst>
              <a:gd name="adj1" fmla="val 9466"/>
              <a:gd name="adj2" fmla="val 0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62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Normally Off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Typical SiC MOSFET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533" y="1485161"/>
            <a:ext cx="923955" cy="806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858" y="1611465"/>
            <a:ext cx="536497" cy="64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4526659" y="2043889"/>
            <a:ext cx="406701" cy="7523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E3FCAEE3-6A8C-1B4E-822F-0732B05C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UnitedSiC</a:t>
            </a:r>
            <a:r>
              <a:rPr lang="en-US" dirty="0"/>
              <a:t> FETs Compared to SiC MOSFETs</a:t>
            </a:r>
          </a:p>
        </p:txBody>
      </p:sp>
    </p:spTree>
    <p:extLst>
      <p:ext uri="{BB962C8B-B14F-4D97-AF65-F5344CB8AC3E}">
        <p14:creationId xmlns:p14="http://schemas.microsoft.com/office/powerpoint/2010/main" val="1710299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SiC Cascode Gate Drive Benefit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4871" y="3250419"/>
            <a:ext cx="6648764" cy="98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2"/>
                </a:solidFill>
                <a:latin typeface="Lato Regular"/>
                <a:cs typeface="Lato Regular"/>
              </a:rPr>
              <a:t>Easy Drop-in </a:t>
            </a:r>
          </a:p>
          <a:p>
            <a:pPr lvl="1" algn="just">
              <a:spcAft>
                <a:spcPts val="450"/>
              </a:spcAft>
            </a:pPr>
            <a:r>
              <a:rPr lang="en-US" sz="1200" dirty="0">
                <a:solidFill>
                  <a:schemeClr val="bg2"/>
                </a:solidFill>
                <a:latin typeface="Lato Regular"/>
                <a:cs typeface="Lato Regular"/>
              </a:rPr>
              <a:t>12V turn-on makes SiC cascode an easy choice for drop-in replacement.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2"/>
                </a:solidFill>
                <a:latin typeface="Lato Regular"/>
                <a:cs typeface="Lato Regular"/>
              </a:rPr>
              <a:t>Extra Margin in VGS</a:t>
            </a:r>
          </a:p>
          <a:p>
            <a:pPr lvl="1" algn="just"/>
            <a:r>
              <a:rPr lang="en-US" sz="1200" dirty="0">
                <a:solidFill>
                  <a:schemeClr val="bg2"/>
                </a:solidFill>
                <a:latin typeface="Lato Regular"/>
                <a:cs typeface="Lato Regular"/>
              </a:rPr>
              <a:t>SiC cascode has higher margin in VGS design and requires no negative VGS for turn-off.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17793" y="2632087"/>
            <a:ext cx="1674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solidFill>
                  <a:schemeClr val="bg2"/>
                </a:solidFill>
                <a:latin typeface="Lato Regular"/>
                <a:cs typeface="Lato Regular"/>
              </a:rPr>
              <a:t>Notes:  Maximum VGS rating vs. recommended VGS. </a:t>
            </a:r>
          </a:p>
          <a:p>
            <a:r>
              <a:rPr lang="en-US" sz="900" i="1" dirty="0" err="1">
                <a:solidFill>
                  <a:schemeClr val="bg2"/>
                </a:solidFill>
                <a:latin typeface="Lato Regular"/>
                <a:cs typeface="Lato Regular"/>
              </a:rPr>
              <a:t>SiC</a:t>
            </a:r>
            <a:r>
              <a:rPr lang="en-US" sz="900" i="1" dirty="0">
                <a:solidFill>
                  <a:schemeClr val="bg2"/>
                </a:solidFill>
                <a:latin typeface="Lato Regular"/>
                <a:cs typeface="Lato Regular"/>
              </a:rPr>
              <a:t> MOSFET can be operated at </a:t>
            </a:r>
            <a:r>
              <a:rPr lang="en-US" sz="900" i="1" dirty="0" err="1">
                <a:solidFill>
                  <a:schemeClr val="bg2"/>
                </a:solidFill>
                <a:latin typeface="Lato Regular"/>
                <a:cs typeface="Lato Regular"/>
              </a:rPr>
              <a:t>Vgs</a:t>
            </a:r>
            <a:r>
              <a:rPr lang="en-US" sz="900" i="1" dirty="0">
                <a:solidFill>
                  <a:schemeClr val="bg2"/>
                </a:solidFill>
                <a:latin typeface="Lato Regular"/>
                <a:cs typeface="Lato Regular"/>
              </a:rPr>
              <a:t>=0V in some circuits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1485900" y="954674"/>
            <a:ext cx="6030516" cy="2010559"/>
            <a:chOff x="457200" y="1272899"/>
            <a:chExt cx="8040688" cy="2680745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457200" y="1292696"/>
              <a:ext cx="8040688" cy="2520950"/>
              <a:chOff x="284" y="814"/>
              <a:chExt cx="5065" cy="1588"/>
            </a:xfrm>
          </p:grpSpPr>
          <p:sp>
            <p:nvSpPr>
              <p:cNvPr id="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284" y="814"/>
                <a:ext cx="5065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 flipV="1">
                <a:off x="634" y="998"/>
                <a:ext cx="828" cy="1"/>
              </a:xfrm>
              <a:prstGeom prst="line">
                <a:avLst/>
              </a:prstGeom>
              <a:noFill/>
              <a:ln w="269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634" y="2309"/>
                <a:ext cx="925" cy="10"/>
              </a:xfrm>
              <a:prstGeom prst="line">
                <a:avLst/>
              </a:prstGeom>
              <a:noFill/>
              <a:ln w="269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799" y="1031"/>
                <a:ext cx="1196" cy="0"/>
              </a:xfrm>
              <a:prstGeom prst="line">
                <a:avLst/>
              </a:prstGeom>
              <a:noFill/>
              <a:ln w="26988" cap="rnd">
                <a:solidFill>
                  <a:srgbClr val="703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799" y="1915"/>
                <a:ext cx="1182" cy="0"/>
              </a:xfrm>
              <a:prstGeom prst="line">
                <a:avLst/>
              </a:prstGeom>
              <a:noFill/>
              <a:ln w="26988" cap="rnd">
                <a:solidFill>
                  <a:srgbClr val="703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12" name="Rectangle 9"/>
              <p:cNvSpPr>
                <a:spLocks noChangeArrowheads="1"/>
              </p:cNvSpPr>
              <p:nvPr/>
            </p:nvSpPr>
            <p:spPr bwMode="auto">
              <a:xfrm>
                <a:off x="333" y="911"/>
                <a:ext cx="137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 dirty="0">
                    <a:solidFill>
                      <a:srgbClr val="000000"/>
                    </a:solidFill>
                    <a:latin typeface="Lato Regular"/>
                    <a:cs typeface="Lato Regular"/>
                  </a:rPr>
                  <a:t>20 </a:t>
                </a:r>
                <a:endParaRPr lang="en-US" altLang="en-US" sz="1100" dirty="0">
                  <a:latin typeface="Lato Regular"/>
                  <a:cs typeface="Lato Regular"/>
                </a:endParaRPr>
              </a:p>
            </p:txBody>
          </p:sp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506" y="911"/>
                <a:ext cx="86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000000"/>
                    </a:solidFill>
                    <a:latin typeface="Lato Regular"/>
                    <a:cs typeface="Lato Regular"/>
                  </a:rPr>
                  <a:t>V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14" name="Rectangle 11"/>
              <p:cNvSpPr>
                <a:spLocks noChangeArrowheads="1"/>
              </p:cNvSpPr>
              <p:nvPr/>
            </p:nvSpPr>
            <p:spPr bwMode="auto">
              <a:xfrm>
                <a:off x="298" y="2221"/>
                <a:ext cx="43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000000"/>
                    </a:solidFill>
                    <a:latin typeface="Lato Regular"/>
                    <a:cs typeface="Lato Regular"/>
                  </a:rPr>
                  <a:t>-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15" name="Rectangle 12"/>
              <p:cNvSpPr>
                <a:spLocks noChangeArrowheads="1"/>
              </p:cNvSpPr>
              <p:nvPr/>
            </p:nvSpPr>
            <p:spPr bwMode="auto">
              <a:xfrm>
                <a:off x="346" y="2221"/>
                <a:ext cx="137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 dirty="0">
                    <a:solidFill>
                      <a:srgbClr val="000000"/>
                    </a:solidFill>
                    <a:latin typeface="Lato Regular"/>
                    <a:cs typeface="Lato Regular"/>
                  </a:rPr>
                  <a:t>20 </a:t>
                </a:r>
                <a:endParaRPr lang="en-US" altLang="en-US" sz="1100" dirty="0">
                  <a:latin typeface="Lato Regular"/>
                  <a:cs typeface="Lato Regular"/>
                </a:endParaRPr>
              </a:p>
            </p:txBody>
          </p:sp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520" y="2221"/>
                <a:ext cx="86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000000"/>
                    </a:solidFill>
                    <a:latin typeface="Lato Regular"/>
                    <a:cs typeface="Lato Regular"/>
                  </a:rPr>
                  <a:t>V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17" name="Rectangle 14"/>
              <p:cNvSpPr>
                <a:spLocks noChangeArrowheads="1"/>
              </p:cNvSpPr>
              <p:nvPr/>
            </p:nvSpPr>
            <p:spPr bwMode="auto">
              <a:xfrm>
                <a:off x="367" y="1569"/>
                <a:ext cx="69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000000"/>
                    </a:solidFill>
                    <a:latin typeface="Lato Regular"/>
                    <a:cs typeface="Lato Regular"/>
                  </a:rPr>
                  <a:t>0 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471" y="1569"/>
                <a:ext cx="86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000000"/>
                    </a:solidFill>
                    <a:latin typeface="Lato Regular"/>
                    <a:cs typeface="Lato Regular"/>
                  </a:rPr>
                  <a:t>V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3236" y="848"/>
                <a:ext cx="137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7030A0"/>
                    </a:solidFill>
                    <a:latin typeface="Lato Regular"/>
                    <a:cs typeface="Lato Regular"/>
                  </a:rPr>
                  <a:t>19 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20" name="Rectangle 17"/>
              <p:cNvSpPr>
                <a:spLocks noChangeArrowheads="1"/>
              </p:cNvSpPr>
              <p:nvPr/>
            </p:nvSpPr>
            <p:spPr bwMode="auto">
              <a:xfrm>
                <a:off x="3409" y="848"/>
                <a:ext cx="86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7030A0"/>
                    </a:solidFill>
                    <a:latin typeface="Lato Regular"/>
                    <a:cs typeface="Lato Regular"/>
                  </a:rPr>
                  <a:t>V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21" name="Rectangle 18"/>
              <p:cNvSpPr>
                <a:spLocks noChangeArrowheads="1"/>
              </p:cNvSpPr>
              <p:nvPr/>
            </p:nvSpPr>
            <p:spPr bwMode="auto">
              <a:xfrm>
                <a:off x="3250" y="1964"/>
                <a:ext cx="43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7030A0"/>
                    </a:solidFill>
                    <a:latin typeface="Lato Regular"/>
                    <a:cs typeface="Lato Regular"/>
                  </a:rPr>
                  <a:t>-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3298" y="1964"/>
                <a:ext cx="69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7030A0"/>
                    </a:solidFill>
                    <a:latin typeface="Lato Regular"/>
                    <a:cs typeface="Lato Regular"/>
                  </a:rPr>
                  <a:t>8 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3402" y="1964"/>
                <a:ext cx="86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7030A0"/>
                    </a:solidFill>
                    <a:latin typeface="Lato Regular"/>
                    <a:cs typeface="Lato Regular"/>
                  </a:rPr>
                  <a:t>V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24" name="Rectangle 21"/>
              <p:cNvSpPr>
                <a:spLocks noChangeArrowheads="1"/>
              </p:cNvSpPr>
              <p:nvPr/>
            </p:nvSpPr>
            <p:spPr bwMode="auto">
              <a:xfrm>
                <a:off x="1873" y="1261"/>
                <a:ext cx="912" cy="3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25" name="Rectangle 22"/>
              <p:cNvSpPr>
                <a:spLocks noChangeArrowheads="1"/>
              </p:cNvSpPr>
              <p:nvPr/>
            </p:nvSpPr>
            <p:spPr bwMode="auto">
              <a:xfrm>
                <a:off x="1873" y="1261"/>
                <a:ext cx="912" cy="393"/>
              </a:xfrm>
              <a:prstGeom prst="rect">
                <a:avLst/>
              </a:prstGeom>
              <a:noFill/>
              <a:ln w="269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26" name="Rectangle 23"/>
              <p:cNvSpPr>
                <a:spLocks noChangeArrowheads="1"/>
              </p:cNvSpPr>
              <p:nvPr/>
            </p:nvSpPr>
            <p:spPr bwMode="auto">
              <a:xfrm>
                <a:off x="1933" y="1258"/>
                <a:ext cx="697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200">
                    <a:solidFill>
                      <a:srgbClr val="FFFFFF"/>
                    </a:solidFill>
                    <a:latin typeface="Lato Regular"/>
                    <a:cs typeface="Lato Regular"/>
                  </a:rPr>
                  <a:t>SiC Cascode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27" name="Rectangle 24"/>
              <p:cNvSpPr>
                <a:spLocks noChangeArrowheads="1"/>
              </p:cNvSpPr>
              <p:nvPr/>
            </p:nvSpPr>
            <p:spPr bwMode="auto">
              <a:xfrm>
                <a:off x="2037" y="1452"/>
                <a:ext cx="151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200">
                    <a:solidFill>
                      <a:srgbClr val="FFFFFF"/>
                    </a:solidFill>
                    <a:latin typeface="Lato Regular"/>
                    <a:cs typeface="Lato Regular"/>
                  </a:rPr>
                  <a:t>12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28" name="Rectangle 25"/>
              <p:cNvSpPr>
                <a:spLocks noChangeArrowheads="1"/>
              </p:cNvSpPr>
              <p:nvPr/>
            </p:nvSpPr>
            <p:spPr bwMode="auto">
              <a:xfrm>
                <a:off x="2203" y="1452"/>
                <a:ext cx="88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200">
                    <a:solidFill>
                      <a:srgbClr val="FFFFFF"/>
                    </a:solidFill>
                    <a:latin typeface="Lato Regular"/>
                    <a:cs typeface="Lato Regular"/>
                  </a:rPr>
                  <a:t>V 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29" name="Rectangle 26"/>
              <p:cNvSpPr>
                <a:spLocks noChangeArrowheads="1"/>
              </p:cNvSpPr>
              <p:nvPr/>
            </p:nvSpPr>
            <p:spPr bwMode="auto">
              <a:xfrm>
                <a:off x="2335" y="1452"/>
                <a:ext cx="54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200">
                    <a:solidFill>
                      <a:srgbClr val="FFFFFF"/>
                    </a:solidFill>
                    <a:latin typeface="Lato Regular"/>
                    <a:cs typeface="Lato Regular"/>
                  </a:rPr>
                  <a:t>/ 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30" name="Rectangle 27"/>
              <p:cNvSpPr>
                <a:spLocks noChangeArrowheads="1"/>
              </p:cNvSpPr>
              <p:nvPr/>
            </p:nvSpPr>
            <p:spPr bwMode="auto">
              <a:xfrm>
                <a:off x="2439" y="1452"/>
                <a:ext cx="75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200">
                    <a:solidFill>
                      <a:srgbClr val="FFFFFF"/>
                    </a:solidFill>
                    <a:latin typeface="Lato Regular"/>
                    <a:cs typeface="Lato Regular"/>
                  </a:rPr>
                  <a:t>0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31" name="Rectangle 28"/>
              <p:cNvSpPr>
                <a:spLocks noChangeArrowheads="1"/>
              </p:cNvSpPr>
              <p:nvPr/>
            </p:nvSpPr>
            <p:spPr bwMode="auto">
              <a:xfrm>
                <a:off x="2522" y="1452"/>
                <a:ext cx="88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200">
                    <a:solidFill>
                      <a:srgbClr val="FFFFFF"/>
                    </a:solidFill>
                    <a:latin typeface="Lato Regular"/>
                    <a:cs typeface="Lato Regular"/>
                  </a:rPr>
                  <a:t>V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32" name="Rectangle 29"/>
              <p:cNvSpPr>
                <a:spLocks noChangeArrowheads="1"/>
              </p:cNvSpPr>
              <p:nvPr/>
            </p:nvSpPr>
            <p:spPr bwMode="auto">
              <a:xfrm>
                <a:off x="2941" y="1169"/>
                <a:ext cx="869" cy="615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33" name="Rectangle 30"/>
              <p:cNvSpPr>
                <a:spLocks noChangeArrowheads="1"/>
              </p:cNvSpPr>
              <p:nvPr/>
            </p:nvSpPr>
            <p:spPr bwMode="auto">
              <a:xfrm>
                <a:off x="2941" y="1169"/>
                <a:ext cx="869" cy="615"/>
              </a:xfrm>
              <a:prstGeom prst="rect">
                <a:avLst/>
              </a:prstGeom>
              <a:noFill/>
              <a:ln w="26988" cap="rnd">
                <a:solidFill>
                  <a:srgbClr val="703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34" name="Rectangle 31"/>
              <p:cNvSpPr>
                <a:spLocks noChangeArrowheads="1"/>
              </p:cNvSpPr>
              <p:nvPr/>
            </p:nvSpPr>
            <p:spPr bwMode="auto">
              <a:xfrm>
                <a:off x="3035" y="1306"/>
                <a:ext cx="679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FFFFFF"/>
                    </a:solidFill>
                    <a:latin typeface="Lato Regular"/>
                    <a:cs typeface="Lato Regular"/>
                  </a:rPr>
                  <a:t>SiC MOSFET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35" name="Rectangle 32"/>
              <p:cNvSpPr>
                <a:spLocks noChangeArrowheads="1"/>
              </p:cNvSpPr>
              <p:nvPr/>
            </p:nvSpPr>
            <p:spPr bwMode="auto">
              <a:xfrm>
                <a:off x="3104" y="1472"/>
                <a:ext cx="137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FFFFFF"/>
                    </a:solidFill>
                    <a:latin typeface="Lato Regular"/>
                    <a:cs typeface="Lato Regular"/>
                  </a:rPr>
                  <a:t>15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36" name="Rectangle 33"/>
              <p:cNvSpPr>
                <a:spLocks noChangeArrowheads="1"/>
              </p:cNvSpPr>
              <p:nvPr/>
            </p:nvSpPr>
            <p:spPr bwMode="auto">
              <a:xfrm>
                <a:off x="3243" y="1472"/>
                <a:ext cx="86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FFFFFF"/>
                    </a:solidFill>
                    <a:latin typeface="Lato Regular"/>
                    <a:cs typeface="Lato Regular"/>
                  </a:rPr>
                  <a:t>V 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37" name="Rectangle 34"/>
              <p:cNvSpPr>
                <a:spLocks noChangeArrowheads="1"/>
              </p:cNvSpPr>
              <p:nvPr/>
            </p:nvSpPr>
            <p:spPr bwMode="auto">
              <a:xfrm>
                <a:off x="3361" y="1472"/>
                <a:ext cx="54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FFFFFF"/>
                    </a:solidFill>
                    <a:latin typeface="Lato Regular"/>
                    <a:cs typeface="Lato Regular"/>
                  </a:rPr>
                  <a:t>/ 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38" name="Rectangle 35"/>
              <p:cNvSpPr>
                <a:spLocks noChangeArrowheads="1"/>
              </p:cNvSpPr>
              <p:nvPr/>
            </p:nvSpPr>
            <p:spPr bwMode="auto">
              <a:xfrm>
                <a:off x="3451" y="1472"/>
                <a:ext cx="43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FFFFFF"/>
                    </a:solidFill>
                    <a:latin typeface="Lato Regular"/>
                    <a:cs typeface="Lato Regular"/>
                  </a:rPr>
                  <a:t>-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39" name="Rectangle 36"/>
              <p:cNvSpPr>
                <a:spLocks noChangeArrowheads="1"/>
              </p:cNvSpPr>
              <p:nvPr/>
            </p:nvSpPr>
            <p:spPr bwMode="auto">
              <a:xfrm>
                <a:off x="3492" y="1472"/>
                <a:ext cx="75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FFFFFF"/>
                    </a:solidFill>
                    <a:latin typeface="Lato Regular"/>
                    <a:cs typeface="Lato Regular"/>
                  </a:rPr>
                  <a:t>4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40" name="Rectangle 37"/>
              <p:cNvSpPr>
                <a:spLocks noChangeArrowheads="1"/>
              </p:cNvSpPr>
              <p:nvPr/>
            </p:nvSpPr>
            <p:spPr bwMode="auto">
              <a:xfrm>
                <a:off x="3562" y="1472"/>
                <a:ext cx="86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FFFFFF"/>
                    </a:solidFill>
                    <a:latin typeface="Lato Regular"/>
                    <a:cs typeface="Lato Regular"/>
                  </a:rPr>
                  <a:t>V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41" name="Freeform 38"/>
              <p:cNvSpPr>
                <a:spLocks noEditPoints="1"/>
              </p:cNvSpPr>
              <p:nvPr/>
            </p:nvSpPr>
            <p:spPr bwMode="auto">
              <a:xfrm>
                <a:off x="625" y="1645"/>
                <a:ext cx="4400" cy="17"/>
              </a:xfrm>
              <a:custGeom>
                <a:avLst/>
                <a:gdLst>
                  <a:gd name="T0" fmla="*/ 200 w 10160"/>
                  <a:gd name="T1" fmla="*/ 20 h 40"/>
                  <a:gd name="T2" fmla="*/ 240 w 10160"/>
                  <a:gd name="T3" fmla="*/ 20 h 40"/>
                  <a:gd name="T4" fmla="*/ 540 w 10160"/>
                  <a:gd name="T5" fmla="*/ 0 h 40"/>
                  <a:gd name="T6" fmla="*/ 620 w 10160"/>
                  <a:gd name="T7" fmla="*/ 40 h 40"/>
                  <a:gd name="T8" fmla="*/ 860 w 10160"/>
                  <a:gd name="T9" fmla="*/ 0 h 40"/>
                  <a:gd name="T10" fmla="*/ 1020 w 10160"/>
                  <a:gd name="T11" fmla="*/ 40 h 40"/>
                  <a:gd name="T12" fmla="*/ 1100 w 10160"/>
                  <a:gd name="T13" fmla="*/ 0 h 40"/>
                  <a:gd name="T14" fmla="*/ 1400 w 10160"/>
                  <a:gd name="T15" fmla="*/ 20 h 40"/>
                  <a:gd name="T16" fmla="*/ 1440 w 10160"/>
                  <a:gd name="T17" fmla="*/ 20 h 40"/>
                  <a:gd name="T18" fmla="*/ 1740 w 10160"/>
                  <a:gd name="T19" fmla="*/ 0 h 40"/>
                  <a:gd name="T20" fmla="*/ 1820 w 10160"/>
                  <a:gd name="T21" fmla="*/ 40 h 40"/>
                  <a:gd name="T22" fmla="*/ 2060 w 10160"/>
                  <a:gd name="T23" fmla="*/ 0 h 40"/>
                  <a:gd name="T24" fmla="*/ 2220 w 10160"/>
                  <a:gd name="T25" fmla="*/ 40 h 40"/>
                  <a:gd name="T26" fmla="*/ 2300 w 10160"/>
                  <a:gd name="T27" fmla="*/ 0 h 40"/>
                  <a:gd name="T28" fmla="*/ 2600 w 10160"/>
                  <a:gd name="T29" fmla="*/ 20 h 40"/>
                  <a:gd name="T30" fmla="*/ 2640 w 10160"/>
                  <a:gd name="T31" fmla="*/ 20 h 40"/>
                  <a:gd name="T32" fmla="*/ 2940 w 10160"/>
                  <a:gd name="T33" fmla="*/ 0 h 40"/>
                  <a:gd name="T34" fmla="*/ 3020 w 10160"/>
                  <a:gd name="T35" fmla="*/ 40 h 40"/>
                  <a:gd name="T36" fmla="*/ 3260 w 10160"/>
                  <a:gd name="T37" fmla="*/ 0 h 40"/>
                  <a:gd name="T38" fmla="*/ 3420 w 10160"/>
                  <a:gd name="T39" fmla="*/ 40 h 40"/>
                  <a:gd name="T40" fmla="*/ 3500 w 10160"/>
                  <a:gd name="T41" fmla="*/ 0 h 40"/>
                  <a:gd name="T42" fmla="*/ 3800 w 10160"/>
                  <a:gd name="T43" fmla="*/ 20 h 40"/>
                  <a:gd name="T44" fmla="*/ 3840 w 10160"/>
                  <a:gd name="T45" fmla="*/ 20 h 40"/>
                  <a:gd name="T46" fmla="*/ 4140 w 10160"/>
                  <a:gd name="T47" fmla="*/ 0 h 40"/>
                  <a:gd name="T48" fmla="*/ 4220 w 10160"/>
                  <a:gd name="T49" fmla="*/ 40 h 40"/>
                  <a:gd name="T50" fmla="*/ 4460 w 10160"/>
                  <a:gd name="T51" fmla="*/ 0 h 40"/>
                  <a:gd name="T52" fmla="*/ 4620 w 10160"/>
                  <a:gd name="T53" fmla="*/ 40 h 40"/>
                  <a:gd name="T54" fmla="*/ 4700 w 10160"/>
                  <a:gd name="T55" fmla="*/ 0 h 40"/>
                  <a:gd name="T56" fmla="*/ 5000 w 10160"/>
                  <a:gd name="T57" fmla="*/ 20 h 40"/>
                  <a:gd name="T58" fmla="*/ 5040 w 10160"/>
                  <a:gd name="T59" fmla="*/ 20 h 40"/>
                  <a:gd name="T60" fmla="*/ 5340 w 10160"/>
                  <a:gd name="T61" fmla="*/ 0 h 40"/>
                  <a:gd name="T62" fmla="*/ 5420 w 10160"/>
                  <a:gd name="T63" fmla="*/ 40 h 40"/>
                  <a:gd name="T64" fmla="*/ 5660 w 10160"/>
                  <a:gd name="T65" fmla="*/ 0 h 40"/>
                  <a:gd name="T66" fmla="*/ 5820 w 10160"/>
                  <a:gd name="T67" fmla="*/ 40 h 40"/>
                  <a:gd name="T68" fmla="*/ 5900 w 10160"/>
                  <a:gd name="T69" fmla="*/ 0 h 40"/>
                  <a:gd name="T70" fmla="*/ 6200 w 10160"/>
                  <a:gd name="T71" fmla="*/ 20 h 40"/>
                  <a:gd name="T72" fmla="*/ 6240 w 10160"/>
                  <a:gd name="T73" fmla="*/ 20 h 40"/>
                  <a:gd name="T74" fmla="*/ 6540 w 10160"/>
                  <a:gd name="T75" fmla="*/ 0 h 40"/>
                  <a:gd name="T76" fmla="*/ 6620 w 10160"/>
                  <a:gd name="T77" fmla="*/ 40 h 40"/>
                  <a:gd name="T78" fmla="*/ 6860 w 10160"/>
                  <a:gd name="T79" fmla="*/ 0 h 40"/>
                  <a:gd name="T80" fmla="*/ 7020 w 10160"/>
                  <a:gd name="T81" fmla="*/ 40 h 40"/>
                  <a:gd name="T82" fmla="*/ 7100 w 10160"/>
                  <a:gd name="T83" fmla="*/ 0 h 40"/>
                  <a:gd name="T84" fmla="*/ 7400 w 10160"/>
                  <a:gd name="T85" fmla="*/ 20 h 40"/>
                  <a:gd name="T86" fmla="*/ 7440 w 10160"/>
                  <a:gd name="T87" fmla="*/ 20 h 40"/>
                  <a:gd name="T88" fmla="*/ 7740 w 10160"/>
                  <a:gd name="T89" fmla="*/ 0 h 40"/>
                  <a:gd name="T90" fmla="*/ 7820 w 10160"/>
                  <a:gd name="T91" fmla="*/ 40 h 40"/>
                  <a:gd name="T92" fmla="*/ 8060 w 10160"/>
                  <a:gd name="T93" fmla="*/ 0 h 40"/>
                  <a:gd name="T94" fmla="*/ 8220 w 10160"/>
                  <a:gd name="T95" fmla="*/ 40 h 40"/>
                  <a:gd name="T96" fmla="*/ 8300 w 10160"/>
                  <a:gd name="T97" fmla="*/ 0 h 40"/>
                  <a:gd name="T98" fmla="*/ 8600 w 10160"/>
                  <a:gd name="T99" fmla="*/ 20 h 40"/>
                  <a:gd name="T100" fmla="*/ 8640 w 10160"/>
                  <a:gd name="T101" fmla="*/ 20 h 40"/>
                  <a:gd name="T102" fmla="*/ 8940 w 10160"/>
                  <a:gd name="T103" fmla="*/ 0 h 40"/>
                  <a:gd name="T104" fmla="*/ 9020 w 10160"/>
                  <a:gd name="T105" fmla="*/ 40 h 40"/>
                  <a:gd name="T106" fmla="*/ 9260 w 10160"/>
                  <a:gd name="T107" fmla="*/ 0 h 40"/>
                  <a:gd name="T108" fmla="*/ 9420 w 10160"/>
                  <a:gd name="T109" fmla="*/ 40 h 40"/>
                  <a:gd name="T110" fmla="*/ 9500 w 10160"/>
                  <a:gd name="T111" fmla="*/ 0 h 40"/>
                  <a:gd name="T112" fmla="*/ 9800 w 10160"/>
                  <a:gd name="T113" fmla="*/ 20 h 40"/>
                  <a:gd name="T114" fmla="*/ 9840 w 10160"/>
                  <a:gd name="T115" fmla="*/ 20 h 40"/>
                  <a:gd name="T116" fmla="*/ 10140 w 10160"/>
                  <a:gd name="T11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160" h="40">
                    <a:moveTo>
                      <a:pt x="20" y="0"/>
                    </a:moveTo>
                    <a:lnTo>
                      <a:pt x="60" y="0"/>
                    </a:lnTo>
                    <a:cubicBezTo>
                      <a:pt x="71" y="0"/>
                      <a:pt x="80" y="9"/>
                      <a:pt x="80" y="20"/>
                    </a:cubicBezTo>
                    <a:cubicBezTo>
                      <a:pt x="80" y="31"/>
                      <a:pt x="71" y="40"/>
                      <a:pt x="60" y="40"/>
                    </a:cubicBezTo>
                    <a:lnTo>
                      <a:pt x="20" y="40"/>
                    </a:ln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lose/>
                    <a:moveTo>
                      <a:pt x="140" y="0"/>
                    </a:moveTo>
                    <a:lnTo>
                      <a:pt x="180" y="0"/>
                    </a:lnTo>
                    <a:cubicBezTo>
                      <a:pt x="191" y="0"/>
                      <a:pt x="200" y="9"/>
                      <a:pt x="200" y="20"/>
                    </a:cubicBezTo>
                    <a:cubicBezTo>
                      <a:pt x="200" y="31"/>
                      <a:pt x="191" y="40"/>
                      <a:pt x="180" y="40"/>
                    </a:cubicBezTo>
                    <a:lnTo>
                      <a:pt x="140" y="40"/>
                    </a:lnTo>
                    <a:cubicBezTo>
                      <a:pt x="129" y="40"/>
                      <a:pt x="120" y="31"/>
                      <a:pt x="120" y="20"/>
                    </a:cubicBezTo>
                    <a:cubicBezTo>
                      <a:pt x="120" y="9"/>
                      <a:pt x="129" y="0"/>
                      <a:pt x="140" y="0"/>
                    </a:cubicBezTo>
                    <a:close/>
                    <a:moveTo>
                      <a:pt x="260" y="0"/>
                    </a:moveTo>
                    <a:lnTo>
                      <a:pt x="300" y="0"/>
                    </a:lnTo>
                    <a:cubicBezTo>
                      <a:pt x="311" y="0"/>
                      <a:pt x="320" y="9"/>
                      <a:pt x="320" y="20"/>
                    </a:cubicBezTo>
                    <a:cubicBezTo>
                      <a:pt x="320" y="31"/>
                      <a:pt x="311" y="40"/>
                      <a:pt x="300" y="40"/>
                    </a:cubicBezTo>
                    <a:lnTo>
                      <a:pt x="260" y="40"/>
                    </a:lnTo>
                    <a:cubicBezTo>
                      <a:pt x="249" y="40"/>
                      <a:pt x="240" y="31"/>
                      <a:pt x="240" y="20"/>
                    </a:cubicBezTo>
                    <a:cubicBezTo>
                      <a:pt x="240" y="9"/>
                      <a:pt x="249" y="0"/>
                      <a:pt x="260" y="0"/>
                    </a:cubicBezTo>
                    <a:close/>
                    <a:moveTo>
                      <a:pt x="380" y="0"/>
                    </a:moveTo>
                    <a:lnTo>
                      <a:pt x="420" y="0"/>
                    </a:lnTo>
                    <a:cubicBezTo>
                      <a:pt x="431" y="0"/>
                      <a:pt x="440" y="9"/>
                      <a:pt x="440" y="20"/>
                    </a:cubicBezTo>
                    <a:cubicBezTo>
                      <a:pt x="440" y="31"/>
                      <a:pt x="431" y="40"/>
                      <a:pt x="420" y="40"/>
                    </a:cubicBezTo>
                    <a:lnTo>
                      <a:pt x="380" y="40"/>
                    </a:lnTo>
                    <a:cubicBezTo>
                      <a:pt x="369" y="40"/>
                      <a:pt x="360" y="31"/>
                      <a:pt x="360" y="20"/>
                    </a:cubicBezTo>
                    <a:cubicBezTo>
                      <a:pt x="360" y="9"/>
                      <a:pt x="369" y="0"/>
                      <a:pt x="380" y="0"/>
                    </a:cubicBezTo>
                    <a:close/>
                    <a:moveTo>
                      <a:pt x="500" y="0"/>
                    </a:moveTo>
                    <a:lnTo>
                      <a:pt x="540" y="0"/>
                    </a:lnTo>
                    <a:cubicBezTo>
                      <a:pt x="551" y="0"/>
                      <a:pt x="560" y="9"/>
                      <a:pt x="560" y="20"/>
                    </a:cubicBezTo>
                    <a:cubicBezTo>
                      <a:pt x="560" y="31"/>
                      <a:pt x="551" y="40"/>
                      <a:pt x="540" y="40"/>
                    </a:cubicBezTo>
                    <a:lnTo>
                      <a:pt x="500" y="40"/>
                    </a:lnTo>
                    <a:cubicBezTo>
                      <a:pt x="489" y="40"/>
                      <a:pt x="480" y="31"/>
                      <a:pt x="480" y="20"/>
                    </a:cubicBezTo>
                    <a:cubicBezTo>
                      <a:pt x="480" y="9"/>
                      <a:pt x="489" y="0"/>
                      <a:pt x="500" y="0"/>
                    </a:cubicBezTo>
                    <a:close/>
                    <a:moveTo>
                      <a:pt x="620" y="0"/>
                    </a:moveTo>
                    <a:lnTo>
                      <a:pt x="660" y="0"/>
                    </a:lnTo>
                    <a:cubicBezTo>
                      <a:pt x="671" y="0"/>
                      <a:pt x="680" y="9"/>
                      <a:pt x="680" y="20"/>
                    </a:cubicBezTo>
                    <a:cubicBezTo>
                      <a:pt x="680" y="31"/>
                      <a:pt x="671" y="40"/>
                      <a:pt x="660" y="40"/>
                    </a:cubicBezTo>
                    <a:lnTo>
                      <a:pt x="620" y="40"/>
                    </a:lnTo>
                    <a:cubicBezTo>
                      <a:pt x="609" y="40"/>
                      <a:pt x="600" y="31"/>
                      <a:pt x="600" y="20"/>
                    </a:cubicBezTo>
                    <a:cubicBezTo>
                      <a:pt x="600" y="9"/>
                      <a:pt x="609" y="0"/>
                      <a:pt x="620" y="0"/>
                    </a:cubicBezTo>
                    <a:close/>
                    <a:moveTo>
                      <a:pt x="740" y="0"/>
                    </a:moveTo>
                    <a:lnTo>
                      <a:pt x="780" y="0"/>
                    </a:lnTo>
                    <a:cubicBezTo>
                      <a:pt x="791" y="0"/>
                      <a:pt x="800" y="9"/>
                      <a:pt x="800" y="20"/>
                    </a:cubicBezTo>
                    <a:cubicBezTo>
                      <a:pt x="800" y="31"/>
                      <a:pt x="791" y="40"/>
                      <a:pt x="780" y="40"/>
                    </a:cubicBezTo>
                    <a:lnTo>
                      <a:pt x="740" y="40"/>
                    </a:lnTo>
                    <a:cubicBezTo>
                      <a:pt x="729" y="40"/>
                      <a:pt x="720" y="31"/>
                      <a:pt x="720" y="20"/>
                    </a:cubicBezTo>
                    <a:cubicBezTo>
                      <a:pt x="720" y="9"/>
                      <a:pt x="729" y="0"/>
                      <a:pt x="740" y="0"/>
                    </a:cubicBezTo>
                    <a:close/>
                    <a:moveTo>
                      <a:pt x="860" y="0"/>
                    </a:moveTo>
                    <a:lnTo>
                      <a:pt x="900" y="0"/>
                    </a:lnTo>
                    <a:cubicBezTo>
                      <a:pt x="911" y="0"/>
                      <a:pt x="920" y="9"/>
                      <a:pt x="920" y="20"/>
                    </a:cubicBezTo>
                    <a:cubicBezTo>
                      <a:pt x="920" y="31"/>
                      <a:pt x="911" y="40"/>
                      <a:pt x="900" y="40"/>
                    </a:cubicBezTo>
                    <a:lnTo>
                      <a:pt x="860" y="40"/>
                    </a:lnTo>
                    <a:cubicBezTo>
                      <a:pt x="849" y="40"/>
                      <a:pt x="840" y="31"/>
                      <a:pt x="840" y="20"/>
                    </a:cubicBezTo>
                    <a:cubicBezTo>
                      <a:pt x="840" y="9"/>
                      <a:pt x="849" y="0"/>
                      <a:pt x="860" y="0"/>
                    </a:cubicBezTo>
                    <a:close/>
                    <a:moveTo>
                      <a:pt x="980" y="0"/>
                    </a:moveTo>
                    <a:lnTo>
                      <a:pt x="1020" y="0"/>
                    </a:lnTo>
                    <a:cubicBezTo>
                      <a:pt x="1031" y="0"/>
                      <a:pt x="1040" y="9"/>
                      <a:pt x="1040" y="20"/>
                    </a:cubicBezTo>
                    <a:cubicBezTo>
                      <a:pt x="1040" y="31"/>
                      <a:pt x="1031" y="40"/>
                      <a:pt x="1020" y="40"/>
                    </a:cubicBezTo>
                    <a:lnTo>
                      <a:pt x="980" y="40"/>
                    </a:lnTo>
                    <a:cubicBezTo>
                      <a:pt x="969" y="40"/>
                      <a:pt x="960" y="31"/>
                      <a:pt x="960" y="20"/>
                    </a:cubicBezTo>
                    <a:cubicBezTo>
                      <a:pt x="960" y="9"/>
                      <a:pt x="969" y="0"/>
                      <a:pt x="980" y="0"/>
                    </a:cubicBezTo>
                    <a:close/>
                    <a:moveTo>
                      <a:pt x="1100" y="0"/>
                    </a:moveTo>
                    <a:lnTo>
                      <a:pt x="1140" y="0"/>
                    </a:lnTo>
                    <a:cubicBezTo>
                      <a:pt x="1151" y="0"/>
                      <a:pt x="1160" y="9"/>
                      <a:pt x="1160" y="20"/>
                    </a:cubicBezTo>
                    <a:cubicBezTo>
                      <a:pt x="1160" y="31"/>
                      <a:pt x="1151" y="40"/>
                      <a:pt x="1140" y="40"/>
                    </a:cubicBezTo>
                    <a:lnTo>
                      <a:pt x="1100" y="40"/>
                    </a:lnTo>
                    <a:cubicBezTo>
                      <a:pt x="1089" y="40"/>
                      <a:pt x="1080" y="31"/>
                      <a:pt x="1080" y="20"/>
                    </a:cubicBezTo>
                    <a:cubicBezTo>
                      <a:pt x="1080" y="9"/>
                      <a:pt x="1089" y="0"/>
                      <a:pt x="1100" y="0"/>
                    </a:cubicBezTo>
                    <a:close/>
                    <a:moveTo>
                      <a:pt x="1220" y="0"/>
                    </a:moveTo>
                    <a:lnTo>
                      <a:pt x="1260" y="0"/>
                    </a:lnTo>
                    <a:cubicBezTo>
                      <a:pt x="1271" y="0"/>
                      <a:pt x="1280" y="9"/>
                      <a:pt x="1280" y="20"/>
                    </a:cubicBezTo>
                    <a:cubicBezTo>
                      <a:pt x="1280" y="31"/>
                      <a:pt x="1271" y="40"/>
                      <a:pt x="1260" y="40"/>
                    </a:cubicBezTo>
                    <a:lnTo>
                      <a:pt x="1220" y="40"/>
                    </a:lnTo>
                    <a:cubicBezTo>
                      <a:pt x="1209" y="40"/>
                      <a:pt x="1200" y="31"/>
                      <a:pt x="1200" y="20"/>
                    </a:cubicBezTo>
                    <a:cubicBezTo>
                      <a:pt x="1200" y="9"/>
                      <a:pt x="1209" y="0"/>
                      <a:pt x="1220" y="0"/>
                    </a:cubicBezTo>
                    <a:close/>
                    <a:moveTo>
                      <a:pt x="1340" y="0"/>
                    </a:moveTo>
                    <a:lnTo>
                      <a:pt x="1380" y="0"/>
                    </a:lnTo>
                    <a:cubicBezTo>
                      <a:pt x="1391" y="0"/>
                      <a:pt x="1400" y="9"/>
                      <a:pt x="1400" y="20"/>
                    </a:cubicBezTo>
                    <a:cubicBezTo>
                      <a:pt x="1400" y="31"/>
                      <a:pt x="1391" y="40"/>
                      <a:pt x="1380" y="40"/>
                    </a:cubicBezTo>
                    <a:lnTo>
                      <a:pt x="1340" y="40"/>
                    </a:lnTo>
                    <a:cubicBezTo>
                      <a:pt x="1329" y="40"/>
                      <a:pt x="1320" y="31"/>
                      <a:pt x="1320" y="20"/>
                    </a:cubicBezTo>
                    <a:cubicBezTo>
                      <a:pt x="1320" y="9"/>
                      <a:pt x="1329" y="0"/>
                      <a:pt x="1340" y="0"/>
                    </a:cubicBezTo>
                    <a:close/>
                    <a:moveTo>
                      <a:pt x="1460" y="0"/>
                    </a:moveTo>
                    <a:lnTo>
                      <a:pt x="1500" y="0"/>
                    </a:lnTo>
                    <a:cubicBezTo>
                      <a:pt x="1511" y="0"/>
                      <a:pt x="1520" y="9"/>
                      <a:pt x="1520" y="20"/>
                    </a:cubicBezTo>
                    <a:cubicBezTo>
                      <a:pt x="1520" y="31"/>
                      <a:pt x="1511" y="40"/>
                      <a:pt x="1500" y="40"/>
                    </a:cubicBezTo>
                    <a:lnTo>
                      <a:pt x="1460" y="40"/>
                    </a:lnTo>
                    <a:cubicBezTo>
                      <a:pt x="1449" y="40"/>
                      <a:pt x="1440" y="31"/>
                      <a:pt x="1440" y="20"/>
                    </a:cubicBezTo>
                    <a:cubicBezTo>
                      <a:pt x="1440" y="9"/>
                      <a:pt x="1449" y="0"/>
                      <a:pt x="1460" y="0"/>
                    </a:cubicBezTo>
                    <a:close/>
                    <a:moveTo>
                      <a:pt x="1580" y="0"/>
                    </a:moveTo>
                    <a:lnTo>
                      <a:pt x="1620" y="0"/>
                    </a:lnTo>
                    <a:cubicBezTo>
                      <a:pt x="1631" y="0"/>
                      <a:pt x="1640" y="9"/>
                      <a:pt x="1640" y="20"/>
                    </a:cubicBezTo>
                    <a:cubicBezTo>
                      <a:pt x="1640" y="31"/>
                      <a:pt x="1631" y="40"/>
                      <a:pt x="1620" y="40"/>
                    </a:cubicBezTo>
                    <a:lnTo>
                      <a:pt x="1580" y="40"/>
                    </a:lnTo>
                    <a:cubicBezTo>
                      <a:pt x="1569" y="40"/>
                      <a:pt x="1560" y="31"/>
                      <a:pt x="1560" y="20"/>
                    </a:cubicBezTo>
                    <a:cubicBezTo>
                      <a:pt x="1560" y="9"/>
                      <a:pt x="1569" y="0"/>
                      <a:pt x="1580" y="0"/>
                    </a:cubicBezTo>
                    <a:close/>
                    <a:moveTo>
                      <a:pt x="1700" y="0"/>
                    </a:moveTo>
                    <a:lnTo>
                      <a:pt x="1740" y="0"/>
                    </a:lnTo>
                    <a:cubicBezTo>
                      <a:pt x="1751" y="0"/>
                      <a:pt x="1760" y="9"/>
                      <a:pt x="1760" y="20"/>
                    </a:cubicBezTo>
                    <a:cubicBezTo>
                      <a:pt x="1760" y="31"/>
                      <a:pt x="1751" y="40"/>
                      <a:pt x="1740" y="40"/>
                    </a:cubicBezTo>
                    <a:lnTo>
                      <a:pt x="1700" y="40"/>
                    </a:lnTo>
                    <a:cubicBezTo>
                      <a:pt x="1689" y="40"/>
                      <a:pt x="1680" y="31"/>
                      <a:pt x="1680" y="20"/>
                    </a:cubicBezTo>
                    <a:cubicBezTo>
                      <a:pt x="1680" y="9"/>
                      <a:pt x="1689" y="0"/>
                      <a:pt x="1700" y="0"/>
                    </a:cubicBezTo>
                    <a:close/>
                    <a:moveTo>
                      <a:pt x="1820" y="0"/>
                    </a:moveTo>
                    <a:lnTo>
                      <a:pt x="1860" y="0"/>
                    </a:lnTo>
                    <a:cubicBezTo>
                      <a:pt x="1871" y="0"/>
                      <a:pt x="1880" y="9"/>
                      <a:pt x="1880" y="20"/>
                    </a:cubicBezTo>
                    <a:cubicBezTo>
                      <a:pt x="1880" y="31"/>
                      <a:pt x="1871" y="40"/>
                      <a:pt x="1860" y="40"/>
                    </a:cubicBezTo>
                    <a:lnTo>
                      <a:pt x="1820" y="40"/>
                    </a:lnTo>
                    <a:cubicBezTo>
                      <a:pt x="1809" y="40"/>
                      <a:pt x="1800" y="31"/>
                      <a:pt x="1800" y="20"/>
                    </a:cubicBezTo>
                    <a:cubicBezTo>
                      <a:pt x="1800" y="9"/>
                      <a:pt x="1809" y="0"/>
                      <a:pt x="1820" y="0"/>
                    </a:cubicBezTo>
                    <a:close/>
                    <a:moveTo>
                      <a:pt x="1940" y="0"/>
                    </a:moveTo>
                    <a:lnTo>
                      <a:pt x="1980" y="0"/>
                    </a:lnTo>
                    <a:cubicBezTo>
                      <a:pt x="1991" y="0"/>
                      <a:pt x="2000" y="9"/>
                      <a:pt x="2000" y="20"/>
                    </a:cubicBezTo>
                    <a:cubicBezTo>
                      <a:pt x="2000" y="31"/>
                      <a:pt x="1991" y="40"/>
                      <a:pt x="1980" y="40"/>
                    </a:cubicBezTo>
                    <a:lnTo>
                      <a:pt x="1940" y="40"/>
                    </a:lnTo>
                    <a:cubicBezTo>
                      <a:pt x="1929" y="40"/>
                      <a:pt x="1920" y="31"/>
                      <a:pt x="1920" y="20"/>
                    </a:cubicBezTo>
                    <a:cubicBezTo>
                      <a:pt x="1920" y="9"/>
                      <a:pt x="1929" y="0"/>
                      <a:pt x="1940" y="0"/>
                    </a:cubicBezTo>
                    <a:close/>
                    <a:moveTo>
                      <a:pt x="2060" y="0"/>
                    </a:moveTo>
                    <a:lnTo>
                      <a:pt x="2100" y="0"/>
                    </a:lnTo>
                    <a:cubicBezTo>
                      <a:pt x="2111" y="0"/>
                      <a:pt x="2120" y="9"/>
                      <a:pt x="2120" y="20"/>
                    </a:cubicBezTo>
                    <a:cubicBezTo>
                      <a:pt x="2120" y="31"/>
                      <a:pt x="2111" y="40"/>
                      <a:pt x="2100" y="40"/>
                    </a:cubicBezTo>
                    <a:lnTo>
                      <a:pt x="2060" y="40"/>
                    </a:lnTo>
                    <a:cubicBezTo>
                      <a:pt x="2049" y="40"/>
                      <a:pt x="2040" y="31"/>
                      <a:pt x="2040" y="20"/>
                    </a:cubicBezTo>
                    <a:cubicBezTo>
                      <a:pt x="2040" y="9"/>
                      <a:pt x="2049" y="0"/>
                      <a:pt x="2060" y="0"/>
                    </a:cubicBezTo>
                    <a:close/>
                    <a:moveTo>
                      <a:pt x="2180" y="0"/>
                    </a:moveTo>
                    <a:lnTo>
                      <a:pt x="2220" y="0"/>
                    </a:lnTo>
                    <a:cubicBezTo>
                      <a:pt x="2231" y="0"/>
                      <a:pt x="2240" y="9"/>
                      <a:pt x="2240" y="20"/>
                    </a:cubicBezTo>
                    <a:cubicBezTo>
                      <a:pt x="2240" y="31"/>
                      <a:pt x="2231" y="40"/>
                      <a:pt x="2220" y="40"/>
                    </a:cubicBezTo>
                    <a:lnTo>
                      <a:pt x="2180" y="40"/>
                    </a:lnTo>
                    <a:cubicBezTo>
                      <a:pt x="2169" y="40"/>
                      <a:pt x="2160" y="31"/>
                      <a:pt x="2160" y="20"/>
                    </a:cubicBezTo>
                    <a:cubicBezTo>
                      <a:pt x="2160" y="9"/>
                      <a:pt x="2169" y="0"/>
                      <a:pt x="2180" y="0"/>
                    </a:cubicBezTo>
                    <a:close/>
                    <a:moveTo>
                      <a:pt x="2300" y="0"/>
                    </a:moveTo>
                    <a:lnTo>
                      <a:pt x="2340" y="0"/>
                    </a:lnTo>
                    <a:cubicBezTo>
                      <a:pt x="2351" y="0"/>
                      <a:pt x="2360" y="9"/>
                      <a:pt x="2360" y="20"/>
                    </a:cubicBezTo>
                    <a:cubicBezTo>
                      <a:pt x="2360" y="31"/>
                      <a:pt x="2351" y="40"/>
                      <a:pt x="2340" y="40"/>
                    </a:cubicBezTo>
                    <a:lnTo>
                      <a:pt x="2300" y="40"/>
                    </a:lnTo>
                    <a:cubicBezTo>
                      <a:pt x="2289" y="40"/>
                      <a:pt x="2280" y="31"/>
                      <a:pt x="2280" y="20"/>
                    </a:cubicBezTo>
                    <a:cubicBezTo>
                      <a:pt x="2280" y="9"/>
                      <a:pt x="2289" y="0"/>
                      <a:pt x="2300" y="0"/>
                    </a:cubicBezTo>
                    <a:close/>
                    <a:moveTo>
                      <a:pt x="2420" y="0"/>
                    </a:moveTo>
                    <a:lnTo>
                      <a:pt x="2460" y="0"/>
                    </a:lnTo>
                    <a:cubicBezTo>
                      <a:pt x="2471" y="0"/>
                      <a:pt x="2480" y="9"/>
                      <a:pt x="2480" y="20"/>
                    </a:cubicBezTo>
                    <a:cubicBezTo>
                      <a:pt x="2480" y="31"/>
                      <a:pt x="2471" y="40"/>
                      <a:pt x="2460" y="40"/>
                    </a:cubicBezTo>
                    <a:lnTo>
                      <a:pt x="2420" y="40"/>
                    </a:lnTo>
                    <a:cubicBezTo>
                      <a:pt x="2409" y="40"/>
                      <a:pt x="2400" y="31"/>
                      <a:pt x="2400" y="20"/>
                    </a:cubicBezTo>
                    <a:cubicBezTo>
                      <a:pt x="2400" y="9"/>
                      <a:pt x="2409" y="0"/>
                      <a:pt x="2420" y="0"/>
                    </a:cubicBezTo>
                    <a:close/>
                    <a:moveTo>
                      <a:pt x="2540" y="0"/>
                    </a:moveTo>
                    <a:lnTo>
                      <a:pt x="2580" y="0"/>
                    </a:lnTo>
                    <a:cubicBezTo>
                      <a:pt x="2591" y="0"/>
                      <a:pt x="2600" y="9"/>
                      <a:pt x="2600" y="20"/>
                    </a:cubicBezTo>
                    <a:cubicBezTo>
                      <a:pt x="2600" y="31"/>
                      <a:pt x="2591" y="40"/>
                      <a:pt x="2580" y="40"/>
                    </a:cubicBezTo>
                    <a:lnTo>
                      <a:pt x="2540" y="40"/>
                    </a:lnTo>
                    <a:cubicBezTo>
                      <a:pt x="2529" y="40"/>
                      <a:pt x="2520" y="31"/>
                      <a:pt x="2520" y="20"/>
                    </a:cubicBezTo>
                    <a:cubicBezTo>
                      <a:pt x="2520" y="9"/>
                      <a:pt x="2529" y="0"/>
                      <a:pt x="2540" y="0"/>
                    </a:cubicBezTo>
                    <a:close/>
                    <a:moveTo>
                      <a:pt x="2660" y="0"/>
                    </a:moveTo>
                    <a:lnTo>
                      <a:pt x="2700" y="0"/>
                    </a:lnTo>
                    <a:cubicBezTo>
                      <a:pt x="2711" y="0"/>
                      <a:pt x="2720" y="9"/>
                      <a:pt x="2720" y="20"/>
                    </a:cubicBezTo>
                    <a:cubicBezTo>
                      <a:pt x="2720" y="31"/>
                      <a:pt x="2711" y="40"/>
                      <a:pt x="2700" y="40"/>
                    </a:cubicBezTo>
                    <a:lnTo>
                      <a:pt x="2660" y="40"/>
                    </a:lnTo>
                    <a:cubicBezTo>
                      <a:pt x="2649" y="40"/>
                      <a:pt x="2640" y="31"/>
                      <a:pt x="2640" y="20"/>
                    </a:cubicBezTo>
                    <a:cubicBezTo>
                      <a:pt x="2640" y="9"/>
                      <a:pt x="2649" y="0"/>
                      <a:pt x="2660" y="0"/>
                    </a:cubicBezTo>
                    <a:close/>
                    <a:moveTo>
                      <a:pt x="2780" y="0"/>
                    </a:moveTo>
                    <a:lnTo>
                      <a:pt x="2820" y="0"/>
                    </a:lnTo>
                    <a:cubicBezTo>
                      <a:pt x="2831" y="0"/>
                      <a:pt x="2840" y="9"/>
                      <a:pt x="2840" y="20"/>
                    </a:cubicBezTo>
                    <a:cubicBezTo>
                      <a:pt x="2840" y="31"/>
                      <a:pt x="2831" y="40"/>
                      <a:pt x="2820" y="40"/>
                    </a:cubicBezTo>
                    <a:lnTo>
                      <a:pt x="2780" y="40"/>
                    </a:lnTo>
                    <a:cubicBezTo>
                      <a:pt x="2769" y="40"/>
                      <a:pt x="2760" y="31"/>
                      <a:pt x="2760" y="20"/>
                    </a:cubicBezTo>
                    <a:cubicBezTo>
                      <a:pt x="2760" y="9"/>
                      <a:pt x="2769" y="0"/>
                      <a:pt x="2780" y="0"/>
                    </a:cubicBezTo>
                    <a:close/>
                    <a:moveTo>
                      <a:pt x="2900" y="0"/>
                    </a:moveTo>
                    <a:lnTo>
                      <a:pt x="2940" y="0"/>
                    </a:lnTo>
                    <a:cubicBezTo>
                      <a:pt x="2951" y="0"/>
                      <a:pt x="2960" y="9"/>
                      <a:pt x="2960" y="20"/>
                    </a:cubicBezTo>
                    <a:cubicBezTo>
                      <a:pt x="2960" y="31"/>
                      <a:pt x="2951" y="40"/>
                      <a:pt x="2940" y="40"/>
                    </a:cubicBezTo>
                    <a:lnTo>
                      <a:pt x="2900" y="40"/>
                    </a:lnTo>
                    <a:cubicBezTo>
                      <a:pt x="2889" y="40"/>
                      <a:pt x="2880" y="31"/>
                      <a:pt x="2880" y="20"/>
                    </a:cubicBezTo>
                    <a:cubicBezTo>
                      <a:pt x="2880" y="9"/>
                      <a:pt x="2889" y="0"/>
                      <a:pt x="2900" y="0"/>
                    </a:cubicBezTo>
                    <a:close/>
                    <a:moveTo>
                      <a:pt x="3020" y="0"/>
                    </a:moveTo>
                    <a:lnTo>
                      <a:pt x="3060" y="0"/>
                    </a:lnTo>
                    <a:cubicBezTo>
                      <a:pt x="3071" y="0"/>
                      <a:pt x="3080" y="9"/>
                      <a:pt x="3080" y="20"/>
                    </a:cubicBezTo>
                    <a:cubicBezTo>
                      <a:pt x="3080" y="31"/>
                      <a:pt x="3071" y="40"/>
                      <a:pt x="3060" y="40"/>
                    </a:cubicBezTo>
                    <a:lnTo>
                      <a:pt x="3020" y="40"/>
                    </a:lnTo>
                    <a:cubicBezTo>
                      <a:pt x="3009" y="40"/>
                      <a:pt x="3000" y="31"/>
                      <a:pt x="3000" y="20"/>
                    </a:cubicBezTo>
                    <a:cubicBezTo>
                      <a:pt x="3000" y="9"/>
                      <a:pt x="3009" y="0"/>
                      <a:pt x="3020" y="0"/>
                    </a:cubicBezTo>
                    <a:close/>
                    <a:moveTo>
                      <a:pt x="3140" y="0"/>
                    </a:moveTo>
                    <a:lnTo>
                      <a:pt x="3180" y="0"/>
                    </a:lnTo>
                    <a:cubicBezTo>
                      <a:pt x="3191" y="0"/>
                      <a:pt x="3200" y="9"/>
                      <a:pt x="3200" y="20"/>
                    </a:cubicBezTo>
                    <a:cubicBezTo>
                      <a:pt x="3200" y="31"/>
                      <a:pt x="3191" y="40"/>
                      <a:pt x="3180" y="40"/>
                    </a:cubicBezTo>
                    <a:lnTo>
                      <a:pt x="3140" y="40"/>
                    </a:lnTo>
                    <a:cubicBezTo>
                      <a:pt x="3129" y="40"/>
                      <a:pt x="3120" y="31"/>
                      <a:pt x="3120" y="20"/>
                    </a:cubicBezTo>
                    <a:cubicBezTo>
                      <a:pt x="3120" y="9"/>
                      <a:pt x="3129" y="0"/>
                      <a:pt x="3140" y="0"/>
                    </a:cubicBezTo>
                    <a:close/>
                    <a:moveTo>
                      <a:pt x="3260" y="0"/>
                    </a:moveTo>
                    <a:lnTo>
                      <a:pt x="3300" y="0"/>
                    </a:lnTo>
                    <a:cubicBezTo>
                      <a:pt x="3311" y="0"/>
                      <a:pt x="3320" y="9"/>
                      <a:pt x="3320" y="20"/>
                    </a:cubicBezTo>
                    <a:cubicBezTo>
                      <a:pt x="3320" y="31"/>
                      <a:pt x="3311" y="40"/>
                      <a:pt x="3300" y="40"/>
                    </a:cubicBezTo>
                    <a:lnTo>
                      <a:pt x="3260" y="40"/>
                    </a:lnTo>
                    <a:cubicBezTo>
                      <a:pt x="3249" y="40"/>
                      <a:pt x="3240" y="31"/>
                      <a:pt x="3240" y="20"/>
                    </a:cubicBezTo>
                    <a:cubicBezTo>
                      <a:pt x="3240" y="9"/>
                      <a:pt x="3249" y="0"/>
                      <a:pt x="3260" y="0"/>
                    </a:cubicBezTo>
                    <a:close/>
                    <a:moveTo>
                      <a:pt x="3380" y="0"/>
                    </a:moveTo>
                    <a:lnTo>
                      <a:pt x="3420" y="0"/>
                    </a:lnTo>
                    <a:cubicBezTo>
                      <a:pt x="3431" y="0"/>
                      <a:pt x="3440" y="9"/>
                      <a:pt x="3440" y="20"/>
                    </a:cubicBezTo>
                    <a:cubicBezTo>
                      <a:pt x="3440" y="31"/>
                      <a:pt x="3431" y="40"/>
                      <a:pt x="3420" y="40"/>
                    </a:cubicBezTo>
                    <a:lnTo>
                      <a:pt x="3380" y="40"/>
                    </a:lnTo>
                    <a:cubicBezTo>
                      <a:pt x="3369" y="40"/>
                      <a:pt x="3360" y="31"/>
                      <a:pt x="3360" y="20"/>
                    </a:cubicBezTo>
                    <a:cubicBezTo>
                      <a:pt x="3360" y="9"/>
                      <a:pt x="3369" y="0"/>
                      <a:pt x="3380" y="0"/>
                    </a:cubicBezTo>
                    <a:close/>
                    <a:moveTo>
                      <a:pt x="3500" y="0"/>
                    </a:moveTo>
                    <a:lnTo>
                      <a:pt x="3540" y="0"/>
                    </a:lnTo>
                    <a:cubicBezTo>
                      <a:pt x="3551" y="0"/>
                      <a:pt x="3560" y="9"/>
                      <a:pt x="3560" y="20"/>
                    </a:cubicBezTo>
                    <a:cubicBezTo>
                      <a:pt x="3560" y="31"/>
                      <a:pt x="3551" y="40"/>
                      <a:pt x="3540" y="40"/>
                    </a:cubicBezTo>
                    <a:lnTo>
                      <a:pt x="3500" y="40"/>
                    </a:lnTo>
                    <a:cubicBezTo>
                      <a:pt x="3489" y="40"/>
                      <a:pt x="3480" y="31"/>
                      <a:pt x="3480" y="20"/>
                    </a:cubicBezTo>
                    <a:cubicBezTo>
                      <a:pt x="3480" y="9"/>
                      <a:pt x="3489" y="0"/>
                      <a:pt x="3500" y="0"/>
                    </a:cubicBezTo>
                    <a:close/>
                    <a:moveTo>
                      <a:pt x="3620" y="0"/>
                    </a:moveTo>
                    <a:lnTo>
                      <a:pt x="3660" y="0"/>
                    </a:lnTo>
                    <a:cubicBezTo>
                      <a:pt x="3671" y="0"/>
                      <a:pt x="3680" y="9"/>
                      <a:pt x="3680" y="20"/>
                    </a:cubicBezTo>
                    <a:cubicBezTo>
                      <a:pt x="3680" y="31"/>
                      <a:pt x="3671" y="40"/>
                      <a:pt x="3660" y="40"/>
                    </a:cubicBezTo>
                    <a:lnTo>
                      <a:pt x="3620" y="40"/>
                    </a:lnTo>
                    <a:cubicBezTo>
                      <a:pt x="3609" y="40"/>
                      <a:pt x="3600" y="31"/>
                      <a:pt x="3600" y="20"/>
                    </a:cubicBezTo>
                    <a:cubicBezTo>
                      <a:pt x="3600" y="9"/>
                      <a:pt x="3609" y="0"/>
                      <a:pt x="3620" y="0"/>
                    </a:cubicBezTo>
                    <a:close/>
                    <a:moveTo>
                      <a:pt x="3740" y="0"/>
                    </a:moveTo>
                    <a:lnTo>
                      <a:pt x="3780" y="0"/>
                    </a:lnTo>
                    <a:cubicBezTo>
                      <a:pt x="3791" y="0"/>
                      <a:pt x="3800" y="9"/>
                      <a:pt x="3800" y="20"/>
                    </a:cubicBezTo>
                    <a:cubicBezTo>
                      <a:pt x="3800" y="31"/>
                      <a:pt x="3791" y="40"/>
                      <a:pt x="3780" y="40"/>
                    </a:cubicBezTo>
                    <a:lnTo>
                      <a:pt x="3740" y="40"/>
                    </a:lnTo>
                    <a:cubicBezTo>
                      <a:pt x="3729" y="40"/>
                      <a:pt x="3720" y="31"/>
                      <a:pt x="3720" y="20"/>
                    </a:cubicBezTo>
                    <a:cubicBezTo>
                      <a:pt x="3720" y="9"/>
                      <a:pt x="3729" y="0"/>
                      <a:pt x="3740" y="0"/>
                    </a:cubicBezTo>
                    <a:close/>
                    <a:moveTo>
                      <a:pt x="3860" y="0"/>
                    </a:moveTo>
                    <a:lnTo>
                      <a:pt x="3900" y="0"/>
                    </a:lnTo>
                    <a:cubicBezTo>
                      <a:pt x="3911" y="0"/>
                      <a:pt x="3920" y="9"/>
                      <a:pt x="3920" y="20"/>
                    </a:cubicBezTo>
                    <a:cubicBezTo>
                      <a:pt x="3920" y="31"/>
                      <a:pt x="3911" y="40"/>
                      <a:pt x="3900" y="40"/>
                    </a:cubicBezTo>
                    <a:lnTo>
                      <a:pt x="3860" y="40"/>
                    </a:lnTo>
                    <a:cubicBezTo>
                      <a:pt x="3849" y="40"/>
                      <a:pt x="3840" y="31"/>
                      <a:pt x="3840" y="20"/>
                    </a:cubicBezTo>
                    <a:cubicBezTo>
                      <a:pt x="3840" y="9"/>
                      <a:pt x="3849" y="0"/>
                      <a:pt x="3860" y="0"/>
                    </a:cubicBezTo>
                    <a:close/>
                    <a:moveTo>
                      <a:pt x="3980" y="0"/>
                    </a:moveTo>
                    <a:lnTo>
                      <a:pt x="4020" y="0"/>
                    </a:lnTo>
                    <a:cubicBezTo>
                      <a:pt x="4031" y="0"/>
                      <a:pt x="4040" y="9"/>
                      <a:pt x="4040" y="20"/>
                    </a:cubicBezTo>
                    <a:cubicBezTo>
                      <a:pt x="4040" y="31"/>
                      <a:pt x="4031" y="40"/>
                      <a:pt x="4020" y="40"/>
                    </a:cubicBezTo>
                    <a:lnTo>
                      <a:pt x="3980" y="40"/>
                    </a:lnTo>
                    <a:cubicBezTo>
                      <a:pt x="3969" y="40"/>
                      <a:pt x="3960" y="31"/>
                      <a:pt x="3960" y="20"/>
                    </a:cubicBezTo>
                    <a:cubicBezTo>
                      <a:pt x="3960" y="9"/>
                      <a:pt x="3969" y="0"/>
                      <a:pt x="3980" y="0"/>
                    </a:cubicBezTo>
                    <a:close/>
                    <a:moveTo>
                      <a:pt x="4100" y="0"/>
                    </a:moveTo>
                    <a:lnTo>
                      <a:pt x="4140" y="0"/>
                    </a:lnTo>
                    <a:cubicBezTo>
                      <a:pt x="4151" y="0"/>
                      <a:pt x="4160" y="9"/>
                      <a:pt x="4160" y="20"/>
                    </a:cubicBezTo>
                    <a:cubicBezTo>
                      <a:pt x="4160" y="31"/>
                      <a:pt x="4151" y="40"/>
                      <a:pt x="4140" y="40"/>
                    </a:cubicBezTo>
                    <a:lnTo>
                      <a:pt x="4100" y="40"/>
                    </a:lnTo>
                    <a:cubicBezTo>
                      <a:pt x="4089" y="40"/>
                      <a:pt x="4080" y="31"/>
                      <a:pt x="4080" y="20"/>
                    </a:cubicBezTo>
                    <a:cubicBezTo>
                      <a:pt x="4080" y="9"/>
                      <a:pt x="4089" y="0"/>
                      <a:pt x="4100" y="0"/>
                    </a:cubicBezTo>
                    <a:close/>
                    <a:moveTo>
                      <a:pt x="4220" y="0"/>
                    </a:moveTo>
                    <a:lnTo>
                      <a:pt x="4260" y="0"/>
                    </a:lnTo>
                    <a:cubicBezTo>
                      <a:pt x="4271" y="0"/>
                      <a:pt x="4280" y="9"/>
                      <a:pt x="4280" y="20"/>
                    </a:cubicBezTo>
                    <a:cubicBezTo>
                      <a:pt x="4280" y="31"/>
                      <a:pt x="4271" y="40"/>
                      <a:pt x="4260" y="40"/>
                    </a:cubicBezTo>
                    <a:lnTo>
                      <a:pt x="4220" y="40"/>
                    </a:lnTo>
                    <a:cubicBezTo>
                      <a:pt x="4209" y="40"/>
                      <a:pt x="4200" y="31"/>
                      <a:pt x="4200" y="20"/>
                    </a:cubicBezTo>
                    <a:cubicBezTo>
                      <a:pt x="4200" y="9"/>
                      <a:pt x="4209" y="0"/>
                      <a:pt x="4220" y="0"/>
                    </a:cubicBezTo>
                    <a:close/>
                    <a:moveTo>
                      <a:pt x="4340" y="0"/>
                    </a:moveTo>
                    <a:lnTo>
                      <a:pt x="4380" y="0"/>
                    </a:lnTo>
                    <a:cubicBezTo>
                      <a:pt x="4391" y="0"/>
                      <a:pt x="4400" y="9"/>
                      <a:pt x="4400" y="20"/>
                    </a:cubicBezTo>
                    <a:cubicBezTo>
                      <a:pt x="4400" y="31"/>
                      <a:pt x="4391" y="40"/>
                      <a:pt x="4380" y="40"/>
                    </a:cubicBezTo>
                    <a:lnTo>
                      <a:pt x="4340" y="40"/>
                    </a:lnTo>
                    <a:cubicBezTo>
                      <a:pt x="4329" y="40"/>
                      <a:pt x="4320" y="31"/>
                      <a:pt x="4320" y="20"/>
                    </a:cubicBezTo>
                    <a:cubicBezTo>
                      <a:pt x="4320" y="9"/>
                      <a:pt x="4329" y="0"/>
                      <a:pt x="4340" y="0"/>
                    </a:cubicBezTo>
                    <a:close/>
                    <a:moveTo>
                      <a:pt x="4460" y="0"/>
                    </a:moveTo>
                    <a:lnTo>
                      <a:pt x="4500" y="0"/>
                    </a:lnTo>
                    <a:cubicBezTo>
                      <a:pt x="4511" y="0"/>
                      <a:pt x="4520" y="9"/>
                      <a:pt x="4520" y="20"/>
                    </a:cubicBezTo>
                    <a:cubicBezTo>
                      <a:pt x="4520" y="31"/>
                      <a:pt x="4511" y="40"/>
                      <a:pt x="4500" y="40"/>
                    </a:cubicBezTo>
                    <a:lnTo>
                      <a:pt x="4460" y="40"/>
                    </a:lnTo>
                    <a:cubicBezTo>
                      <a:pt x="4449" y="40"/>
                      <a:pt x="4440" y="31"/>
                      <a:pt x="4440" y="20"/>
                    </a:cubicBezTo>
                    <a:cubicBezTo>
                      <a:pt x="4440" y="9"/>
                      <a:pt x="4449" y="0"/>
                      <a:pt x="4460" y="0"/>
                    </a:cubicBezTo>
                    <a:close/>
                    <a:moveTo>
                      <a:pt x="4580" y="0"/>
                    </a:moveTo>
                    <a:lnTo>
                      <a:pt x="4620" y="0"/>
                    </a:lnTo>
                    <a:cubicBezTo>
                      <a:pt x="4631" y="0"/>
                      <a:pt x="4640" y="9"/>
                      <a:pt x="4640" y="20"/>
                    </a:cubicBezTo>
                    <a:cubicBezTo>
                      <a:pt x="4640" y="31"/>
                      <a:pt x="4631" y="40"/>
                      <a:pt x="4620" y="40"/>
                    </a:cubicBezTo>
                    <a:lnTo>
                      <a:pt x="4580" y="40"/>
                    </a:lnTo>
                    <a:cubicBezTo>
                      <a:pt x="4569" y="40"/>
                      <a:pt x="4560" y="31"/>
                      <a:pt x="4560" y="20"/>
                    </a:cubicBezTo>
                    <a:cubicBezTo>
                      <a:pt x="4560" y="9"/>
                      <a:pt x="4569" y="0"/>
                      <a:pt x="4580" y="0"/>
                    </a:cubicBezTo>
                    <a:close/>
                    <a:moveTo>
                      <a:pt x="4700" y="0"/>
                    </a:moveTo>
                    <a:lnTo>
                      <a:pt x="4740" y="0"/>
                    </a:lnTo>
                    <a:cubicBezTo>
                      <a:pt x="4751" y="0"/>
                      <a:pt x="4760" y="9"/>
                      <a:pt x="4760" y="20"/>
                    </a:cubicBezTo>
                    <a:cubicBezTo>
                      <a:pt x="4760" y="31"/>
                      <a:pt x="4751" y="40"/>
                      <a:pt x="4740" y="40"/>
                    </a:cubicBezTo>
                    <a:lnTo>
                      <a:pt x="4700" y="40"/>
                    </a:lnTo>
                    <a:cubicBezTo>
                      <a:pt x="4689" y="40"/>
                      <a:pt x="4680" y="31"/>
                      <a:pt x="4680" y="20"/>
                    </a:cubicBezTo>
                    <a:cubicBezTo>
                      <a:pt x="4680" y="9"/>
                      <a:pt x="4689" y="0"/>
                      <a:pt x="4700" y="0"/>
                    </a:cubicBezTo>
                    <a:close/>
                    <a:moveTo>
                      <a:pt x="4820" y="0"/>
                    </a:moveTo>
                    <a:lnTo>
                      <a:pt x="4860" y="0"/>
                    </a:lnTo>
                    <a:cubicBezTo>
                      <a:pt x="4871" y="0"/>
                      <a:pt x="4880" y="9"/>
                      <a:pt x="4880" y="20"/>
                    </a:cubicBezTo>
                    <a:cubicBezTo>
                      <a:pt x="4880" y="31"/>
                      <a:pt x="4871" y="40"/>
                      <a:pt x="4860" y="40"/>
                    </a:cubicBezTo>
                    <a:lnTo>
                      <a:pt x="4820" y="40"/>
                    </a:lnTo>
                    <a:cubicBezTo>
                      <a:pt x="4809" y="40"/>
                      <a:pt x="4800" y="31"/>
                      <a:pt x="4800" y="20"/>
                    </a:cubicBezTo>
                    <a:cubicBezTo>
                      <a:pt x="4800" y="9"/>
                      <a:pt x="4809" y="0"/>
                      <a:pt x="4820" y="0"/>
                    </a:cubicBezTo>
                    <a:close/>
                    <a:moveTo>
                      <a:pt x="4940" y="0"/>
                    </a:moveTo>
                    <a:lnTo>
                      <a:pt x="4980" y="0"/>
                    </a:lnTo>
                    <a:cubicBezTo>
                      <a:pt x="4991" y="0"/>
                      <a:pt x="5000" y="9"/>
                      <a:pt x="5000" y="20"/>
                    </a:cubicBezTo>
                    <a:cubicBezTo>
                      <a:pt x="5000" y="31"/>
                      <a:pt x="4991" y="40"/>
                      <a:pt x="4980" y="40"/>
                    </a:cubicBezTo>
                    <a:lnTo>
                      <a:pt x="4940" y="40"/>
                    </a:lnTo>
                    <a:cubicBezTo>
                      <a:pt x="4929" y="40"/>
                      <a:pt x="4920" y="31"/>
                      <a:pt x="4920" y="20"/>
                    </a:cubicBezTo>
                    <a:cubicBezTo>
                      <a:pt x="4920" y="9"/>
                      <a:pt x="4929" y="0"/>
                      <a:pt x="4940" y="0"/>
                    </a:cubicBezTo>
                    <a:close/>
                    <a:moveTo>
                      <a:pt x="5060" y="0"/>
                    </a:moveTo>
                    <a:lnTo>
                      <a:pt x="5100" y="0"/>
                    </a:lnTo>
                    <a:cubicBezTo>
                      <a:pt x="5111" y="0"/>
                      <a:pt x="5120" y="9"/>
                      <a:pt x="5120" y="20"/>
                    </a:cubicBezTo>
                    <a:cubicBezTo>
                      <a:pt x="5120" y="31"/>
                      <a:pt x="5111" y="40"/>
                      <a:pt x="5100" y="40"/>
                    </a:cubicBezTo>
                    <a:lnTo>
                      <a:pt x="5060" y="40"/>
                    </a:lnTo>
                    <a:cubicBezTo>
                      <a:pt x="5049" y="40"/>
                      <a:pt x="5040" y="31"/>
                      <a:pt x="5040" y="20"/>
                    </a:cubicBezTo>
                    <a:cubicBezTo>
                      <a:pt x="5040" y="9"/>
                      <a:pt x="5049" y="0"/>
                      <a:pt x="5060" y="0"/>
                    </a:cubicBezTo>
                    <a:close/>
                    <a:moveTo>
                      <a:pt x="5180" y="0"/>
                    </a:moveTo>
                    <a:lnTo>
                      <a:pt x="5220" y="0"/>
                    </a:lnTo>
                    <a:cubicBezTo>
                      <a:pt x="5231" y="0"/>
                      <a:pt x="5240" y="9"/>
                      <a:pt x="5240" y="20"/>
                    </a:cubicBezTo>
                    <a:cubicBezTo>
                      <a:pt x="5240" y="31"/>
                      <a:pt x="5231" y="40"/>
                      <a:pt x="5220" y="40"/>
                    </a:cubicBezTo>
                    <a:lnTo>
                      <a:pt x="5180" y="40"/>
                    </a:lnTo>
                    <a:cubicBezTo>
                      <a:pt x="5169" y="40"/>
                      <a:pt x="5160" y="31"/>
                      <a:pt x="5160" y="20"/>
                    </a:cubicBezTo>
                    <a:cubicBezTo>
                      <a:pt x="5160" y="9"/>
                      <a:pt x="5169" y="0"/>
                      <a:pt x="5180" y="0"/>
                    </a:cubicBezTo>
                    <a:close/>
                    <a:moveTo>
                      <a:pt x="5300" y="0"/>
                    </a:moveTo>
                    <a:lnTo>
                      <a:pt x="5340" y="0"/>
                    </a:lnTo>
                    <a:cubicBezTo>
                      <a:pt x="5351" y="0"/>
                      <a:pt x="5360" y="9"/>
                      <a:pt x="5360" y="20"/>
                    </a:cubicBezTo>
                    <a:cubicBezTo>
                      <a:pt x="5360" y="31"/>
                      <a:pt x="5351" y="40"/>
                      <a:pt x="5340" y="40"/>
                    </a:cubicBezTo>
                    <a:lnTo>
                      <a:pt x="5300" y="40"/>
                    </a:lnTo>
                    <a:cubicBezTo>
                      <a:pt x="5289" y="40"/>
                      <a:pt x="5280" y="31"/>
                      <a:pt x="5280" y="20"/>
                    </a:cubicBezTo>
                    <a:cubicBezTo>
                      <a:pt x="5280" y="9"/>
                      <a:pt x="5289" y="0"/>
                      <a:pt x="5300" y="0"/>
                    </a:cubicBezTo>
                    <a:close/>
                    <a:moveTo>
                      <a:pt x="5420" y="0"/>
                    </a:moveTo>
                    <a:lnTo>
                      <a:pt x="5460" y="0"/>
                    </a:lnTo>
                    <a:cubicBezTo>
                      <a:pt x="5471" y="0"/>
                      <a:pt x="5480" y="9"/>
                      <a:pt x="5480" y="20"/>
                    </a:cubicBezTo>
                    <a:cubicBezTo>
                      <a:pt x="5480" y="31"/>
                      <a:pt x="5471" y="40"/>
                      <a:pt x="5460" y="40"/>
                    </a:cubicBezTo>
                    <a:lnTo>
                      <a:pt x="5420" y="40"/>
                    </a:lnTo>
                    <a:cubicBezTo>
                      <a:pt x="5409" y="40"/>
                      <a:pt x="5400" y="31"/>
                      <a:pt x="5400" y="20"/>
                    </a:cubicBezTo>
                    <a:cubicBezTo>
                      <a:pt x="5400" y="9"/>
                      <a:pt x="5409" y="0"/>
                      <a:pt x="5420" y="0"/>
                    </a:cubicBezTo>
                    <a:close/>
                    <a:moveTo>
                      <a:pt x="5540" y="0"/>
                    </a:moveTo>
                    <a:lnTo>
                      <a:pt x="5580" y="0"/>
                    </a:lnTo>
                    <a:cubicBezTo>
                      <a:pt x="5591" y="0"/>
                      <a:pt x="5600" y="9"/>
                      <a:pt x="5600" y="20"/>
                    </a:cubicBezTo>
                    <a:cubicBezTo>
                      <a:pt x="5600" y="31"/>
                      <a:pt x="5591" y="40"/>
                      <a:pt x="5580" y="40"/>
                    </a:cubicBezTo>
                    <a:lnTo>
                      <a:pt x="5540" y="40"/>
                    </a:lnTo>
                    <a:cubicBezTo>
                      <a:pt x="5529" y="40"/>
                      <a:pt x="5520" y="31"/>
                      <a:pt x="5520" y="20"/>
                    </a:cubicBezTo>
                    <a:cubicBezTo>
                      <a:pt x="5520" y="9"/>
                      <a:pt x="5529" y="0"/>
                      <a:pt x="5540" y="0"/>
                    </a:cubicBezTo>
                    <a:close/>
                    <a:moveTo>
                      <a:pt x="5660" y="0"/>
                    </a:moveTo>
                    <a:lnTo>
                      <a:pt x="5700" y="0"/>
                    </a:lnTo>
                    <a:cubicBezTo>
                      <a:pt x="5711" y="0"/>
                      <a:pt x="5720" y="9"/>
                      <a:pt x="5720" y="20"/>
                    </a:cubicBezTo>
                    <a:cubicBezTo>
                      <a:pt x="5720" y="31"/>
                      <a:pt x="5711" y="40"/>
                      <a:pt x="5700" y="40"/>
                    </a:cubicBezTo>
                    <a:lnTo>
                      <a:pt x="5660" y="40"/>
                    </a:lnTo>
                    <a:cubicBezTo>
                      <a:pt x="5649" y="40"/>
                      <a:pt x="5640" y="31"/>
                      <a:pt x="5640" y="20"/>
                    </a:cubicBezTo>
                    <a:cubicBezTo>
                      <a:pt x="5640" y="9"/>
                      <a:pt x="5649" y="0"/>
                      <a:pt x="5660" y="0"/>
                    </a:cubicBezTo>
                    <a:close/>
                    <a:moveTo>
                      <a:pt x="5780" y="0"/>
                    </a:moveTo>
                    <a:lnTo>
                      <a:pt x="5820" y="0"/>
                    </a:lnTo>
                    <a:cubicBezTo>
                      <a:pt x="5831" y="0"/>
                      <a:pt x="5840" y="9"/>
                      <a:pt x="5840" y="20"/>
                    </a:cubicBezTo>
                    <a:cubicBezTo>
                      <a:pt x="5840" y="31"/>
                      <a:pt x="5831" y="40"/>
                      <a:pt x="5820" y="40"/>
                    </a:cubicBezTo>
                    <a:lnTo>
                      <a:pt x="5780" y="40"/>
                    </a:lnTo>
                    <a:cubicBezTo>
                      <a:pt x="5769" y="40"/>
                      <a:pt x="5760" y="31"/>
                      <a:pt x="5760" y="20"/>
                    </a:cubicBezTo>
                    <a:cubicBezTo>
                      <a:pt x="5760" y="9"/>
                      <a:pt x="5769" y="0"/>
                      <a:pt x="5780" y="0"/>
                    </a:cubicBezTo>
                    <a:close/>
                    <a:moveTo>
                      <a:pt x="5900" y="0"/>
                    </a:moveTo>
                    <a:lnTo>
                      <a:pt x="5940" y="0"/>
                    </a:lnTo>
                    <a:cubicBezTo>
                      <a:pt x="5951" y="0"/>
                      <a:pt x="5960" y="9"/>
                      <a:pt x="5960" y="20"/>
                    </a:cubicBezTo>
                    <a:cubicBezTo>
                      <a:pt x="5960" y="31"/>
                      <a:pt x="5951" y="40"/>
                      <a:pt x="5940" y="40"/>
                    </a:cubicBezTo>
                    <a:lnTo>
                      <a:pt x="5900" y="40"/>
                    </a:lnTo>
                    <a:cubicBezTo>
                      <a:pt x="5889" y="40"/>
                      <a:pt x="5880" y="31"/>
                      <a:pt x="5880" y="20"/>
                    </a:cubicBezTo>
                    <a:cubicBezTo>
                      <a:pt x="5880" y="9"/>
                      <a:pt x="5889" y="0"/>
                      <a:pt x="5900" y="0"/>
                    </a:cubicBezTo>
                    <a:close/>
                    <a:moveTo>
                      <a:pt x="6020" y="0"/>
                    </a:moveTo>
                    <a:lnTo>
                      <a:pt x="6060" y="0"/>
                    </a:lnTo>
                    <a:cubicBezTo>
                      <a:pt x="6071" y="0"/>
                      <a:pt x="6080" y="9"/>
                      <a:pt x="6080" y="20"/>
                    </a:cubicBezTo>
                    <a:cubicBezTo>
                      <a:pt x="6080" y="31"/>
                      <a:pt x="6071" y="40"/>
                      <a:pt x="6060" y="40"/>
                    </a:cubicBezTo>
                    <a:lnTo>
                      <a:pt x="6020" y="40"/>
                    </a:lnTo>
                    <a:cubicBezTo>
                      <a:pt x="6009" y="40"/>
                      <a:pt x="6000" y="31"/>
                      <a:pt x="6000" y="20"/>
                    </a:cubicBezTo>
                    <a:cubicBezTo>
                      <a:pt x="6000" y="9"/>
                      <a:pt x="6009" y="0"/>
                      <a:pt x="6020" y="0"/>
                    </a:cubicBezTo>
                    <a:close/>
                    <a:moveTo>
                      <a:pt x="6140" y="0"/>
                    </a:moveTo>
                    <a:lnTo>
                      <a:pt x="6180" y="0"/>
                    </a:lnTo>
                    <a:cubicBezTo>
                      <a:pt x="6191" y="0"/>
                      <a:pt x="6200" y="9"/>
                      <a:pt x="6200" y="20"/>
                    </a:cubicBezTo>
                    <a:cubicBezTo>
                      <a:pt x="6200" y="31"/>
                      <a:pt x="6191" y="40"/>
                      <a:pt x="6180" y="40"/>
                    </a:cubicBezTo>
                    <a:lnTo>
                      <a:pt x="6140" y="40"/>
                    </a:lnTo>
                    <a:cubicBezTo>
                      <a:pt x="6129" y="40"/>
                      <a:pt x="6120" y="31"/>
                      <a:pt x="6120" y="20"/>
                    </a:cubicBezTo>
                    <a:cubicBezTo>
                      <a:pt x="6120" y="9"/>
                      <a:pt x="6129" y="0"/>
                      <a:pt x="6140" y="0"/>
                    </a:cubicBezTo>
                    <a:close/>
                    <a:moveTo>
                      <a:pt x="6260" y="0"/>
                    </a:moveTo>
                    <a:lnTo>
                      <a:pt x="6300" y="0"/>
                    </a:lnTo>
                    <a:cubicBezTo>
                      <a:pt x="6311" y="0"/>
                      <a:pt x="6320" y="9"/>
                      <a:pt x="6320" y="20"/>
                    </a:cubicBezTo>
                    <a:cubicBezTo>
                      <a:pt x="6320" y="31"/>
                      <a:pt x="6311" y="40"/>
                      <a:pt x="6300" y="40"/>
                    </a:cubicBezTo>
                    <a:lnTo>
                      <a:pt x="6260" y="40"/>
                    </a:lnTo>
                    <a:cubicBezTo>
                      <a:pt x="6249" y="40"/>
                      <a:pt x="6240" y="31"/>
                      <a:pt x="6240" y="20"/>
                    </a:cubicBezTo>
                    <a:cubicBezTo>
                      <a:pt x="6240" y="9"/>
                      <a:pt x="6249" y="0"/>
                      <a:pt x="6260" y="0"/>
                    </a:cubicBezTo>
                    <a:close/>
                    <a:moveTo>
                      <a:pt x="6380" y="0"/>
                    </a:moveTo>
                    <a:lnTo>
                      <a:pt x="6420" y="0"/>
                    </a:lnTo>
                    <a:cubicBezTo>
                      <a:pt x="6431" y="0"/>
                      <a:pt x="6440" y="9"/>
                      <a:pt x="6440" y="20"/>
                    </a:cubicBezTo>
                    <a:cubicBezTo>
                      <a:pt x="6440" y="31"/>
                      <a:pt x="6431" y="40"/>
                      <a:pt x="6420" y="40"/>
                    </a:cubicBezTo>
                    <a:lnTo>
                      <a:pt x="6380" y="40"/>
                    </a:lnTo>
                    <a:cubicBezTo>
                      <a:pt x="6369" y="40"/>
                      <a:pt x="6360" y="31"/>
                      <a:pt x="6360" y="20"/>
                    </a:cubicBezTo>
                    <a:cubicBezTo>
                      <a:pt x="6360" y="9"/>
                      <a:pt x="6369" y="0"/>
                      <a:pt x="6380" y="0"/>
                    </a:cubicBezTo>
                    <a:close/>
                    <a:moveTo>
                      <a:pt x="6500" y="0"/>
                    </a:moveTo>
                    <a:lnTo>
                      <a:pt x="6540" y="0"/>
                    </a:lnTo>
                    <a:cubicBezTo>
                      <a:pt x="6551" y="0"/>
                      <a:pt x="6560" y="9"/>
                      <a:pt x="6560" y="20"/>
                    </a:cubicBezTo>
                    <a:cubicBezTo>
                      <a:pt x="6560" y="31"/>
                      <a:pt x="6551" y="40"/>
                      <a:pt x="6540" y="40"/>
                    </a:cubicBezTo>
                    <a:lnTo>
                      <a:pt x="6500" y="40"/>
                    </a:lnTo>
                    <a:cubicBezTo>
                      <a:pt x="6489" y="40"/>
                      <a:pt x="6480" y="31"/>
                      <a:pt x="6480" y="20"/>
                    </a:cubicBezTo>
                    <a:cubicBezTo>
                      <a:pt x="6480" y="9"/>
                      <a:pt x="6489" y="0"/>
                      <a:pt x="6500" y="0"/>
                    </a:cubicBezTo>
                    <a:close/>
                    <a:moveTo>
                      <a:pt x="6620" y="0"/>
                    </a:moveTo>
                    <a:lnTo>
                      <a:pt x="6660" y="0"/>
                    </a:lnTo>
                    <a:cubicBezTo>
                      <a:pt x="6671" y="0"/>
                      <a:pt x="6680" y="9"/>
                      <a:pt x="6680" y="20"/>
                    </a:cubicBezTo>
                    <a:cubicBezTo>
                      <a:pt x="6680" y="31"/>
                      <a:pt x="6671" y="40"/>
                      <a:pt x="6660" y="40"/>
                    </a:cubicBezTo>
                    <a:lnTo>
                      <a:pt x="6620" y="40"/>
                    </a:lnTo>
                    <a:cubicBezTo>
                      <a:pt x="6609" y="40"/>
                      <a:pt x="6600" y="31"/>
                      <a:pt x="6600" y="20"/>
                    </a:cubicBezTo>
                    <a:cubicBezTo>
                      <a:pt x="6600" y="9"/>
                      <a:pt x="6609" y="0"/>
                      <a:pt x="6620" y="0"/>
                    </a:cubicBezTo>
                    <a:close/>
                    <a:moveTo>
                      <a:pt x="6740" y="0"/>
                    </a:moveTo>
                    <a:lnTo>
                      <a:pt x="6780" y="0"/>
                    </a:lnTo>
                    <a:cubicBezTo>
                      <a:pt x="6791" y="0"/>
                      <a:pt x="6800" y="9"/>
                      <a:pt x="6800" y="20"/>
                    </a:cubicBezTo>
                    <a:cubicBezTo>
                      <a:pt x="6800" y="31"/>
                      <a:pt x="6791" y="40"/>
                      <a:pt x="6780" y="40"/>
                    </a:cubicBezTo>
                    <a:lnTo>
                      <a:pt x="6740" y="40"/>
                    </a:lnTo>
                    <a:cubicBezTo>
                      <a:pt x="6729" y="40"/>
                      <a:pt x="6720" y="31"/>
                      <a:pt x="6720" y="20"/>
                    </a:cubicBezTo>
                    <a:cubicBezTo>
                      <a:pt x="6720" y="9"/>
                      <a:pt x="6729" y="0"/>
                      <a:pt x="6740" y="0"/>
                    </a:cubicBezTo>
                    <a:close/>
                    <a:moveTo>
                      <a:pt x="6860" y="0"/>
                    </a:moveTo>
                    <a:lnTo>
                      <a:pt x="6900" y="0"/>
                    </a:lnTo>
                    <a:cubicBezTo>
                      <a:pt x="6911" y="0"/>
                      <a:pt x="6920" y="9"/>
                      <a:pt x="6920" y="20"/>
                    </a:cubicBezTo>
                    <a:cubicBezTo>
                      <a:pt x="6920" y="31"/>
                      <a:pt x="6911" y="40"/>
                      <a:pt x="6900" y="40"/>
                    </a:cubicBezTo>
                    <a:lnTo>
                      <a:pt x="6860" y="40"/>
                    </a:lnTo>
                    <a:cubicBezTo>
                      <a:pt x="6849" y="40"/>
                      <a:pt x="6840" y="31"/>
                      <a:pt x="6840" y="20"/>
                    </a:cubicBezTo>
                    <a:cubicBezTo>
                      <a:pt x="6840" y="9"/>
                      <a:pt x="6849" y="0"/>
                      <a:pt x="6860" y="0"/>
                    </a:cubicBezTo>
                    <a:close/>
                    <a:moveTo>
                      <a:pt x="6980" y="0"/>
                    </a:moveTo>
                    <a:lnTo>
                      <a:pt x="7020" y="0"/>
                    </a:lnTo>
                    <a:cubicBezTo>
                      <a:pt x="7031" y="0"/>
                      <a:pt x="7040" y="9"/>
                      <a:pt x="7040" y="20"/>
                    </a:cubicBezTo>
                    <a:cubicBezTo>
                      <a:pt x="7040" y="31"/>
                      <a:pt x="7031" y="40"/>
                      <a:pt x="7020" y="40"/>
                    </a:cubicBezTo>
                    <a:lnTo>
                      <a:pt x="6980" y="40"/>
                    </a:lnTo>
                    <a:cubicBezTo>
                      <a:pt x="6969" y="40"/>
                      <a:pt x="6960" y="31"/>
                      <a:pt x="6960" y="20"/>
                    </a:cubicBezTo>
                    <a:cubicBezTo>
                      <a:pt x="6960" y="9"/>
                      <a:pt x="6969" y="0"/>
                      <a:pt x="6980" y="0"/>
                    </a:cubicBezTo>
                    <a:close/>
                    <a:moveTo>
                      <a:pt x="7100" y="0"/>
                    </a:moveTo>
                    <a:lnTo>
                      <a:pt x="7140" y="0"/>
                    </a:lnTo>
                    <a:cubicBezTo>
                      <a:pt x="7151" y="0"/>
                      <a:pt x="7160" y="9"/>
                      <a:pt x="7160" y="20"/>
                    </a:cubicBezTo>
                    <a:cubicBezTo>
                      <a:pt x="7160" y="31"/>
                      <a:pt x="7151" y="40"/>
                      <a:pt x="7140" y="40"/>
                    </a:cubicBezTo>
                    <a:lnTo>
                      <a:pt x="7100" y="40"/>
                    </a:lnTo>
                    <a:cubicBezTo>
                      <a:pt x="7089" y="40"/>
                      <a:pt x="7080" y="31"/>
                      <a:pt x="7080" y="20"/>
                    </a:cubicBezTo>
                    <a:cubicBezTo>
                      <a:pt x="7080" y="9"/>
                      <a:pt x="7089" y="0"/>
                      <a:pt x="7100" y="0"/>
                    </a:cubicBezTo>
                    <a:close/>
                    <a:moveTo>
                      <a:pt x="7220" y="0"/>
                    </a:moveTo>
                    <a:lnTo>
                      <a:pt x="7260" y="0"/>
                    </a:lnTo>
                    <a:cubicBezTo>
                      <a:pt x="7271" y="0"/>
                      <a:pt x="7280" y="9"/>
                      <a:pt x="7280" y="20"/>
                    </a:cubicBezTo>
                    <a:cubicBezTo>
                      <a:pt x="7280" y="31"/>
                      <a:pt x="7271" y="40"/>
                      <a:pt x="7260" y="40"/>
                    </a:cubicBezTo>
                    <a:lnTo>
                      <a:pt x="7220" y="40"/>
                    </a:lnTo>
                    <a:cubicBezTo>
                      <a:pt x="7209" y="40"/>
                      <a:pt x="7200" y="31"/>
                      <a:pt x="7200" y="20"/>
                    </a:cubicBezTo>
                    <a:cubicBezTo>
                      <a:pt x="7200" y="9"/>
                      <a:pt x="7209" y="0"/>
                      <a:pt x="7220" y="0"/>
                    </a:cubicBezTo>
                    <a:close/>
                    <a:moveTo>
                      <a:pt x="7340" y="0"/>
                    </a:moveTo>
                    <a:lnTo>
                      <a:pt x="7380" y="0"/>
                    </a:lnTo>
                    <a:cubicBezTo>
                      <a:pt x="7391" y="0"/>
                      <a:pt x="7400" y="9"/>
                      <a:pt x="7400" y="20"/>
                    </a:cubicBezTo>
                    <a:cubicBezTo>
                      <a:pt x="7400" y="31"/>
                      <a:pt x="7391" y="40"/>
                      <a:pt x="7380" y="40"/>
                    </a:cubicBezTo>
                    <a:lnTo>
                      <a:pt x="7340" y="40"/>
                    </a:lnTo>
                    <a:cubicBezTo>
                      <a:pt x="7329" y="40"/>
                      <a:pt x="7320" y="31"/>
                      <a:pt x="7320" y="20"/>
                    </a:cubicBezTo>
                    <a:cubicBezTo>
                      <a:pt x="7320" y="9"/>
                      <a:pt x="7329" y="0"/>
                      <a:pt x="7340" y="0"/>
                    </a:cubicBezTo>
                    <a:close/>
                    <a:moveTo>
                      <a:pt x="7460" y="0"/>
                    </a:moveTo>
                    <a:lnTo>
                      <a:pt x="7500" y="0"/>
                    </a:lnTo>
                    <a:cubicBezTo>
                      <a:pt x="7511" y="0"/>
                      <a:pt x="7520" y="9"/>
                      <a:pt x="7520" y="20"/>
                    </a:cubicBezTo>
                    <a:cubicBezTo>
                      <a:pt x="7520" y="31"/>
                      <a:pt x="7511" y="40"/>
                      <a:pt x="7500" y="40"/>
                    </a:cubicBezTo>
                    <a:lnTo>
                      <a:pt x="7460" y="40"/>
                    </a:lnTo>
                    <a:cubicBezTo>
                      <a:pt x="7449" y="40"/>
                      <a:pt x="7440" y="31"/>
                      <a:pt x="7440" y="20"/>
                    </a:cubicBezTo>
                    <a:cubicBezTo>
                      <a:pt x="7440" y="9"/>
                      <a:pt x="7449" y="0"/>
                      <a:pt x="7460" y="0"/>
                    </a:cubicBezTo>
                    <a:close/>
                    <a:moveTo>
                      <a:pt x="7580" y="0"/>
                    </a:moveTo>
                    <a:lnTo>
                      <a:pt x="7620" y="0"/>
                    </a:lnTo>
                    <a:cubicBezTo>
                      <a:pt x="7631" y="0"/>
                      <a:pt x="7640" y="9"/>
                      <a:pt x="7640" y="20"/>
                    </a:cubicBezTo>
                    <a:cubicBezTo>
                      <a:pt x="7640" y="31"/>
                      <a:pt x="7631" y="40"/>
                      <a:pt x="7620" y="40"/>
                    </a:cubicBezTo>
                    <a:lnTo>
                      <a:pt x="7580" y="40"/>
                    </a:lnTo>
                    <a:cubicBezTo>
                      <a:pt x="7569" y="40"/>
                      <a:pt x="7560" y="31"/>
                      <a:pt x="7560" y="20"/>
                    </a:cubicBezTo>
                    <a:cubicBezTo>
                      <a:pt x="7560" y="9"/>
                      <a:pt x="7569" y="0"/>
                      <a:pt x="7580" y="0"/>
                    </a:cubicBezTo>
                    <a:close/>
                    <a:moveTo>
                      <a:pt x="7700" y="0"/>
                    </a:moveTo>
                    <a:lnTo>
                      <a:pt x="7740" y="0"/>
                    </a:lnTo>
                    <a:cubicBezTo>
                      <a:pt x="7751" y="0"/>
                      <a:pt x="7760" y="9"/>
                      <a:pt x="7760" y="20"/>
                    </a:cubicBezTo>
                    <a:cubicBezTo>
                      <a:pt x="7760" y="31"/>
                      <a:pt x="7751" y="40"/>
                      <a:pt x="7740" y="40"/>
                    </a:cubicBezTo>
                    <a:lnTo>
                      <a:pt x="7700" y="40"/>
                    </a:lnTo>
                    <a:cubicBezTo>
                      <a:pt x="7689" y="40"/>
                      <a:pt x="7680" y="31"/>
                      <a:pt x="7680" y="20"/>
                    </a:cubicBezTo>
                    <a:cubicBezTo>
                      <a:pt x="7680" y="9"/>
                      <a:pt x="7689" y="0"/>
                      <a:pt x="7700" y="0"/>
                    </a:cubicBezTo>
                    <a:close/>
                    <a:moveTo>
                      <a:pt x="7820" y="0"/>
                    </a:moveTo>
                    <a:lnTo>
                      <a:pt x="7860" y="0"/>
                    </a:lnTo>
                    <a:cubicBezTo>
                      <a:pt x="7871" y="0"/>
                      <a:pt x="7880" y="9"/>
                      <a:pt x="7880" y="20"/>
                    </a:cubicBezTo>
                    <a:cubicBezTo>
                      <a:pt x="7880" y="31"/>
                      <a:pt x="7871" y="40"/>
                      <a:pt x="7860" y="40"/>
                    </a:cubicBezTo>
                    <a:lnTo>
                      <a:pt x="7820" y="40"/>
                    </a:lnTo>
                    <a:cubicBezTo>
                      <a:pt x="7809" y="40"/>
                      <a:pt x="7800" y="31"/>
                      <a:pt x="7800" y="20"/>
                    </a:cubicBezTo>
                    <a:cubicBezTo>
                      <a:pt x="7800" y="9"/>
                      <a:pt x="7809" y="0"/>
                      <a:pt x="7820" y="0"/>
                    </a:cubicBezTo>
                    <a:close/>
                    <a:moveTo>
                      <a:pt x="7940" y="0"/>
                    </a:moveTo>
                    <a:lnTo>
                      <a:pt x="7980" y="0"/>
                    </a:lnTo>
                    <a:cubicBezTo>
                      <a:pt x="7991" y="0"/>
                      <a:pt x="8000" y="9"/>
                      <a:pt x="8000" y="20"/>
                    </a:cubicBezTo>
                    <a:cubicBezTo>
                      <a:pt x="8000" y="31"/>
                      <a:pt x="7991" y="40"/>
                      <a:pt x="7980" y="40"/>
                    </a:cubicBezTo>
                    <a:lnTo>
                      <a:pt x="7940" y="40"/>
                    </a:lnTo>
                    <a:cubicBezTo>
                      <a:pt x="7929" y="40"/>
                      <a:pt x="7920" y="31"/>
                      <a:pt x="7920" y="20"/>
                    </a:cubicBezTo>
                    <a:cubicBezTo>
                      <a:pt x="7920" y="9"/>
                      <a:pt x="7929" y="0"/>
                      <a:pt x="7940" y="0"/>
                    </a:cubicBezTo>
                    <a:close/>
                    <a:moveTo>
                      <a:pt x="8060" y="0"/>
                    </a:moveTo>
                    <a:lnTo>
                      <a:pt x="8100" y="0"/>
                    </a:lnTo>
                    <a:cubicBezTo>
                      <a:pt x="8111" y="0"/>
                      <a:pt x="8120" y="9"/>
                      <a:pt x="8120" y="20"/>
                    </a:cubicBezTo>
                    <a:cubicBezTo>
                      <a:pt x="8120" y="31"/>
                      <a:pt x="8111" y="40"/>
                      <a:pt x="8100" y="40"/>
                    </a:cubicBezTo>
                    <a:lnTo>
                      <a:pt x="8060" y="40"/>
                    </a:lnTo>
                    <a:cubicBezTo>
                      <a:pt x="8049" y="40"/>
                      <a:pt x="8040" y="31"/>
                      <a:pt x="8040" y="20"/>
                    </a:cubicBezTo>
                    <a:cubicBezTo>
                      <a:pt x="8040" y="9"/>
                      <a:pt x="8049" y="0"/>
                      <a:pt x="8060" y="0"/>
                    </a:cubicBezTo>
                    <a:close/>
                    <a:moveTo>
                      <a:pt x="8180" y="0"/>
                    </a:moveTo>
                    <a:lnTo>
                      <a:pt x="8220" y="0"/>
                    </a:lnTo>
                    <a:cubicBezTo>
                      <a:pt x="8231" y="0"/>
                      <a:pt x="8240" y="9"/>
                      <a:pt x="8240" y="20"/>
                    </a:cubicBezTo>
                    <a:cubicBezTo>
                      <a:pt x="8240" y="31"/>
                      <a:pt x="8231" y="40"/>
                      <a:pt x="8220" y="40"/>
                    </a:cubicBezTo>
                    <a:lnTo>
                      <a:pt x="8180" y="40"/>
                    </a:lnTo>
                    <a:cubicBezTo>
                      <a:pt x="8169" y="40"/>
                      <a:pt x="8160" y="31"/>
                      <a:pt x="8160" y="20"/>
                    </a:cubicBezTo>
                    <a:cubicBezTo>
                      <a:pt x="8160" y="9"/>
                      <a:pt x="8169" y="0"/>
                      <a:pt x="8180" y="0"/>
                    </a:cubicBezTo>
                    <a:close/>
                    <a:moveTo>
                      <a:pt x="8300" y="0"/>
                    </a:moveTo>
                    <a:lnTo>
                      <a:pt x="8340" y="0"/>
                    </a:lnTo>
                    <a:cubicBezTo>
                      <a:pt x="8351" y="0"/>
                      <a:pt x="8360" y="9"/>
                      <a:pt x="8360" y="20"/>
                    </a:cubicBezTo>
                    <a:cubicBezTo>
                      <a:pt x="8360" y="31"/>
                      <a:pt x="8351" y="40"/>
                      <a:pt x="8340" y="40"/>
                    </a:cubicBezTo>
                    <a:lnTo>
                      <a:pt x="8300" y="40"/>
                    </a:lnTo>
                    <a:cubicBezTo>
                      <a:pt x="8289" y="40"/>
                      <a:pt x="8280" y="31"/>
                      <a:pt x="8280" y="20"/>
                    </a:cubicBezTo>
                    <a:cubicBezTo>
                      <a:pt x="8280" y="9"/>
                      <a:pt x="8289" y="0"/>
                      <a:pt x="8300" y="0"/>
                    </a:cubicBezTo>
                    <a:close/>
                    <a:moveTo>
                      <a:pt x="8420" y="0"/>
                    </a:moveTo>
                    <a:lnTo>
                      <a:pt x="8460" y="0"/>
                    </a:lnTo>
                    <a:cubicBezTo>
                      <a:pt x="8471" y="0"/>
                      <a:pt x="8480" y="9"/>
                      <a:pt x="8480" y="20"/>
                    </a:cubicBezTo>
                    <a:cubicBezTo>
                      <a:pt x="8480" y="31"/>
                      <a:pt x="8471" y="40"/>
                      <a:pt x="8460" y="40"/>
                    </a:cubicBezTo>
                    <a:lnTo>
                      <a:pt x="8420" y="40"/>
                    </a:lnTo>
                    <a:cubicBezTo>
                      <a:pt x="8409" y="40"/>
                      <a:pt x="8400" y="31"/>
                      <a:pt x="8400" y="20"/>
                    </a:cubicBezTo>
                    <a:cubicBezTo>
                      <a:pt x="8400" y="9"/>
                      <a:pt x="8409" y="0"/>
                      <a:pt x="8420" y="0"/>
                    </a:cubicBezTo>
                    <a:close/>
                    <a:moveTo>
                      <a:pt x="8540" y="0"/>
                    </a:moveTo>
                    <a:lnTo>
                      <a:pt x="8580" y="0"/>
                    </a:lnTo>
                    <a:cubicBezTo>
                      <a:pt x="8591" y="0"/>
                      <a:pt x="8600" y="9"/>
                      <a:pt x="8600" y="20"/>
                    </a:cubicBezTo>
                    <a:cubicBezTo>
                      <a:pt x="8600" y="31"/>
                      <a:pt x="8591" y="40"/>
                      <a:pt x="8580" y="40"/>
                    </a:cubicBezTo>
                    <a:lnTo>
                      <a:pt x="8540" y="40"/>
                    </a:lnTo>
                    <a:cubicBezTo>
                      <a:pt x="8529" y="40"/>
                      <a:pt x="8520" y="31"/>
                      <a:pt x="8520" y="20"/>
                    </a:cubicBezTo>
                    <a:cubicBezTo>
                      <a:pt x="8520" y="9"/>
                      <a:pt x="8529" y="0"/>
                      <a:pt x="8540" y="0"/>
                    </a:cubicBezTo>
                    <a:close/>
                    <a:moveTo>
                      <a:pt x="8660" y="0"/>
                    </a:moveTo>
                    <a:lnTo>
                      <a:pt x="8700" y="0"/>
                    </a:lnTo>
                    <a:cubicBezTo>
                      <a:pt x="8711" y="0"/>
                      <a:pt x="8720" y="9"/>
                      <a:pt x="8720" y="20"/>
                    </a:cubicBezTo>
                    <a:cubicBezTo>
                      <a:pt x="8720" y="31"/>
                      <a:pt x="8711" y="40"/>
                      <a:pt x="8700" y="40"/>
                    </a:cubicBezTo>
                    <a:lnTo>
                      <a:pt x="8660" y="40"/>
                    </a:lnTo>
                    <a:cubicBezTo>
                      <a:pt x="8649" y="40"/>
                      <a:pt x="8640" y="31"/>
                      <a:pt x="8640" y="20"/>
                    </a:cubicBezTo>
                    <a:cubicBezTo>
                      <a:pt x="8640" y="9"/>
                      <a:pt x="8649" y="0"/>
                      <a:pt x="8660" y="0"/>
                    </a:cubicBezTo>
                    <a:close/>
                    <a:moveTo>
                      <a:pt x="8780" y="0"/>
                    </a:moveTo>
                    <a:lnTo>
                      <a:pt x="8820" y="0"/>
                    </a:lnTo>
                    <a:cubicBezTo>
                      <a:pt x="8831" y="0"/>
                      <a:pt x="8840" y="9"/>
                      <a:pt x="8840" y="20"/>
                    </a:cubicBezTo>
                    <a:cubicBezTo>
                      <a:pt x="8840" y="31"/>
                      <a:pt x="8831" y="40"/>
                      <a:pt x="8820" y="40"/>
                    </a:cubicBezTo>
                    <a:lnTo>
                      <a:pt x="8780" y="40"/>
                    </a:lnTo>
                    <a:cubicBezTo>
                      <a:pt x="8769" y="40"/>
                      <a:pt x="8760" y="31"/>
                      <a:pt x="8760" y="20"/>
                    </a:cubicBezTo>
                    <a:cubicBezTo>
                      <a:pt x="8760" y="9"/>
                      <a:pt x="8769" y="0"/>
                      <a:pt x="8780" y="0"/>
                    </a:cubicBezTo>
                    <a:close/>
                    <a:moveTo>
                      <a:pt x="8900" y="0"/>
                    </a:moveTo>
                    <a:lnTo>
                      <a:pt x="8940" y="0"/>
                    </a:lnTo>
                    <a:cubicBezTo>
                      <a:pt x="8951" y="0"/>
                      <a:pt x="8960" y="9"/>
                      <a:pt x="8960" y="20"/>
                    </a:cubicBezTo>
                    <a:cubicBezTo>
                      <a:pt x="8960" y="31"/>
                      <a:pt x="8951" y="40"/>
                      <a:pt x="8940" y="40"/>
                    </a:cubicBezTo>
                    <a:lnTo>
                      <a:pt x="8900" y="40"/>
                    </a:lnTo>
                    <a:cubicBezTo>
                      <a:pt x="8889" y="40"/>
                      <a:pt x="8880" y="31"/>
                      <a:pt x="8880" y="20"/>
                    </a:cubicBezTo>
                    <a:cubicBezTo>
                      <a:pt x="8880" y="9"/>
                      <a:pt x="8889" y="0"/>
                      <a:pt x="8900" y="0"/>
                    </a:cubicBezTo>
                    <a:close/>
                    <a:moveTo>
                      <a:pt x="9020" y="0"/>
                    </a:moveTo>
                    <a:lnTo>
                      <a:pt x="9060" y="0"/>
                    </a:lnTo>
                    <a:cubicBezTo>
                      <a:pt x="9071" y="0"/>
                      <a:pt x="9080" y="9"/>
                      <a:pt x="9080" y="20"/>
                    </a:cubicBezTo>
                    <a:cubicBezTo>
                      <a:pt x="9080" y="31"/>
                      <a:pt x="9071" y="40"/>
                      <a:pt x="9060" y="40"/>
                    </a:cubicBezTo>
                    <a:lnTo>
                      <a:pt x="9020" y="40"/>
                    </a:lnTo>
                    <a:cubicBezTo>
                      <a:pt x="9009" y="40"/>
                      <a:pt x="9000" y="31"/>
                      <a:pt x="9000" y="20"/>
                    </a:cubicBezTo>
                    <a:cubicBezTo>
                      <a:pt x="9000" y="9"/>
                      <a:pt x="9009" y="0"/>
                      <a:pt x="9020" y="0"/>
                    </a:cubicBezTo>
                    <a:close/>
                    <a:moveTo>
                      <a:pt x="9140" y="0"/>
                    </a:moveTo>
                    <a:lnTo>
                      <a:pt x="9180" y="0"/>
                    </a:lnTo>
                    <a:cubicBezTo>
                      <a:pt x="9191" y="0"/>
                      <a:pt x="9200" y="9"/>
                      <a:pt x="9200" y="20"/>
                    </a:cubicBezTo>
                    <a:cubicBezTo>
                      <a:pt x="9200" y="31"/>
                      <a:pt x="9191" y="40"/>
                      <a:pt x="9180" y="40"/>
                    </a:cubicBezTo>
                    <a:lnTo>
                      <a:pt x="9140" y="40"/>
                    </a:lnTo>
                    <a:cubicBezTo>
                      <a:pt x="9129" y="40"/>
                      <a:pt x="9120" y="31"/>
                      <a:pt x="9120" y="20"/>
                    </a:cubicBezTo>
                    <a:cubicBezTo>
                      <a:pt x="9120" y="9"/>
                      <a:pt x="9129" y="0"/>
                      <a:pt x="9140" y="0"/>
                    </a:cubicBezTo>
                    <a:close/>
                    <a:moveTo>
                      <a:pt x="9260" y="0"/>
                    </a:moveTo>
                    <a:lnTo>
                      <a:pt x="9300" y="0"/>
                    </a:lnTo>
                    <a:cubicBezTo>
                      <a:pt x="9311" y="0"/>
                      <a:pt x="9320" y="9"/>
                      <a:pt x="9320" y="20"/>
                    </a:cubicBezTo>
                    <a:cubicBezTo>
                      <a:pt x="9320" y="31"/>
                      <a:pt x="9311" y="40"/>
                      <a:pt x="9300" y="40"/>
                    </a:cubicBezTo>
                    <a:lnTo>
                      <a:pt x="9260" y="40"/>
                    </a:lnTo>
                    <a:cubicBezTo>
                      <a:pt x="9249" y="40"/>
                      <a:pt x="9240" y="31"/>
                      <a:pt x="9240" y="20"/>
                    </a:cubicBezTo>
                    <a:cubicBezTo>
                      <a:pt x="9240" y="9"/>
                      <a:pt x="9249" y="0"/>
                      <a:pt x="9260" y="0"/>
                    </a:cubicBezTo>
                    <a:close/>
                    <a:moveTo>
                      <a:pt x="9380" y="0"/>
                    </a:moveTo>
                    <a:lnTo>
                      <a:pt x="9420" y="0"/>
                    </a:lnTo>
                    <a:cubicBezTo>
                      <a:pt x="9431" y="0"/>
                      <a:pt x="9440" y="9"/>
                      <a:pt x="9440" y="20"/>
                    </a:cubicBezTo>
                    <a:cubicBezTo>
                      <a:pt x="9440" y="31"/>
                      <a:pt x="9431" y="40"/>
                      <a:pt x="9420" y="40"/>
                    </a:cubicBezTo>
                    <a:lnTo>
                      <a:pt x="9380" y="40"/>
                    </a:lnTo>
                    <a:cubicBezTo>
                      <a:pt x="9369" y="40"/>
                      <a:pt x="9360" y="31"/>
                      <a:pt x="9360" y="20"/>
                    </a:cubicBezTo>
                    <a:cubicBezTo>
                      <a:pt x="9360" y="9"/>
                      <a:pt x="9369" y="0"/>
                      <a:pt x="9380" y="0"/>
                    </a:cubicBezTo>
                    <a:close/>
                    <a:moveTo>
                      <a:pt x="9500" y="0"/>
                    </a:moveTo>
                    <a:lnTo>
                      <a:pt x="9540" y="0"/>
                    </a:lnTo>
                    <a:cubicBezTo>
                      <a:pt x="9551" y="0"/>
                      <a:pt x="9560" y="9"/>
                      <a:pt x="9560" y="20"/>
                    </a:cubicBezTo>
                    <a:cubicBezTo>
                      <a:pt x="9560" y="31"/>
                      <a:pt x="9551" y="40"/>
                      <a:pt x="9540" y="40"/>
                    </a:cubicBezTo>
                    <a:lnTo>
                      <a:pt x="9500" y="40"/>
                    </a:lnTo>
                    <a:cubicBezTo>
                      <a:pt x="9489" y="40"/>
                      <a:pt x="9480" y="31"/>
                      <a:pt x="9480" y="20"/>
                    </a:cubicBezTo>
                    <a:cubicBezTo>
                      <a:pt x="9480" y="9"/>
                      <a:pt x="9489" y="0"/>
                      <a:pt x="9500" y="0"/>
                    </a:cubicBezTo>
                    <a:close/>
                    <a:moveTo>
                      <a:pt x="9620" y="0"/>
                    </a:moveTo>
                    <a:lnTo>
                      <a:pt x="9660" y="0"/>
                    </a:lnTo>
                    <a:cubicBezTo>
                      <a:pt x="9671" y="0"/>
                      <a:pt x="9680" y="9"/>
                      <a:pt x="9680" y="20"/>
                    </a:cubicBezTo>
                    <a:cubicBezTo>
                      <a:pt x="9680" y="31"/>
                      <a:pt x="9671" y="40"/>
                      <a:pt x="9660" y="40"/>
                    </a:cubicBezTo>
                    <a:lnTo>
                      <a:pt x="9620" y="40"/>
                    </a:lnTo>
                    <a:cubicBezTo>
                      <a:pt x="9609" y="40"/>
                      <a:pt x="9600" y="31"/>
                      <a:pt x="9600" y="20"/>
                    </a:cubicBezTo>
                    <a:cubicBezTo>
                      <a:pt x="9600" y="9"/>
                      <a:pt x="9609" y="0"/>
                      <a:pt x="9620" y="0"/>
                    </a:cubicBezTo>
                    <a:close/>
                    <a:moveTo>
                      <a:pt x="9740" y="0"/>
                    </a:moveTo>
                    <a:lnTo>
                      <a:pt x="9780" y="0"/>
                    </a:lnTo>
                    <a:cubicBezTo>
                      <a:pt x="9791" y="0"/>
                      <a:pt x="9800" y="9"/>
                      <a:pt x="9800" y="20"/>
                    </a:cubicBezTo>
                    <a:cubicBezTo>
                      <a:pt x="9800" y="31"/>
                      <a:pt x="9791" y="40"/>
                      <a:pt x="9780" y="40"/>
                    </a:cubicBezTo>
                    <a:lnTo>
                      <a:pt x="9740" y="40"/>
                    </a:lnTo>
                    <a:cubicBezTo>
                      <a:pt x="9729" y="40"/>
                      <a:pt x="9720" y="31"/>
                      <a:pt x="9720" y="20"/>
                    </a:cubicBezTo>
                    <a:cubicBezTo>
                      <a:pt x="9720" y="9"/>
                      <a:pt x="9729" y="0"/>
                      <a:pt x="9740" y="0"/>
                    </a:cubicBezTo>
                    <a:close/>
                    <a:moveTo>
                      <a:pt x="9860" y="0"/>
                    </a:moveTo>
                    <a:lnTo>
                      <a:pt x="9900" y="0"/>
                    </a:lnTo>
                    <a:cubicBezTo>
                      <a:pt x="9911" y="0"/>
                      <a:pt x="9920" y="9"/>
                      <a:pt x="9920" y="20"/>
                    </a:cubicBezTo>
                    <a:cubicBezTo>
                      <a:pt x="9920" y="31"/>
                      <a:pt x="9911" y="40"/>
                      <a:pt x="9900" y="40"/>
                    </a:cubicBezTo>
                    <a:lnTo>
                      <a:pt x="9860" y="40"/>
                    </a:lnTo>
                    <a:cubicBezTo>
                      <a:pt x="9849" y="40"/>
                      <a:pt x="9840" y="31"/>
                      <a:pt x="9840" y="20"/>
                    </a:cubicBezTo>
                    <a:cubicBezTo>
                      <a:pt x="9840" y="9"/>
                      <a:pt x="9849" y="0"/>
                      <a:pt x="9860" y="0"/>
                    </a:cubicBezTo>
                    <a:close/>
                    <a:moveTo>
                      <a:pt x="9980" y="0"/>
                    </a:moveTo>
                    <a:lnTo>
                      <a:pt x="10020" y="0"/>
                    </a:lnTo>
                    <a:cubicBezTo>
                      <a:pt x="10031" y="0"/>
                      <a:pt x="10040" y="9"/>
                      <a:pt x="10040" y="20"/>
                    </a:cubicBezTo>
                    <a:cubicBezTo>
                      <a:pt x="10040" y="31"/>
                      <a:pt x="10031" y="40"/>
                      <a:pt x="10020" y="40"/>
                    </a:cubicBezTo>
                    <a:lnTo>
                      <a:pt x="9980" y="40"/>
                    </a:lnTo>
                    <a:cubicBezTo>
                      <a:pt x="9969" y="40"/>
                      <a:pt x="9960" y="31"/>
                      <a:pt x="9960" y="20"/>
                    </a:cubicBezTo>
                    <a:cubicBezTo>
                      <a:pt x="9960" y="9"/>
                      <a:pt x="9969" y="0"/>
                      <a:pt x="9980" y="0"/>
                    </a:cubicBezTo>
                    <a:close/>
                    <a:moveTo>
                      <a:pt x="10100" y="0"/>
                    </a:moveTo>
                    <a:lnTo>
                      <a:pt x="10140" y="0"/>
                    </a:lnTo>
                    <a:cubicBezTo>
                      <a:pt x="10151" y="0"/>
                      <a:pt x="10160" y="9"/>
                      <a:pt x="10160" y="20"/>
                    </a:cubicBezTo>
                    <a:cubicBezTo>
                      <a:pt x="10160" y="31"/>
                      <a:pt x="10151" y="40"/>
                      <a:pt x="10140" y="40"/>
                    </a:cubicBezTo>
                    <a:lnTo>
                      <a:pt x="10100" y="40"/>
                    </a:lnTo>
                    <a:cubicBezTo>
                      <a:pt x="10089" y="40"/>
                      <a:pt x="10080" y="31"/>
                      <a:pt x="10080" y="20"/>
                    </a:cubicBezTo>
                    <a:cubicBezTo>
                      <a:pt x="10080" y="9"/>
                      <a:pt x="10089" y="0"/>
                      <a:pt x="10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1113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42" name="Line 39"/>
              <p:cNvSpPr>
                <a:spLocks noChangeShapeType="1"/>
              </p:cNvSpPr>
              <p:nvPr/>
            </p:nvSpPr>
            <p:spPr bwMode="auto">
              <a:xfrm>
                <a:off x="3881" y="966"/>
                <a:ext cx="1168" cy="0"/>
              </a:xfrm>
              <a:prstGeom prst="line">
                <a:avLst/>
              </a:prstGeom>
              <a:noFill/>
              <a:ln w="26988" cap="rnd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43" name="Line 40"/>
              <p:cNvSpPr>
                <a:spLocks noChangeShapeType="1"/>
              </p:cNvSpPr>
              <p:nvPr/>
            </p:nvSpPr>
            <p:spPr bwMode="auto">
              <a:xfrm>
                <a:off x="3981" y="1915"/>
                <a:ext cx="14" cy="0"/>
              </a:xfrm>
              <a:prstGeom prst="line">
                <a:avLst/>
              </a:prstGeom>
              <a:noFill/>
              <a:ln w="26988" cap="rnd">
                <a:solidFill>
                  <a:srgbClr val="7030A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44" name="Rectangle 41"/>
              <p:cNvSpPr>
                <a:spLocks noChangeArrowheads="1"/>
              </p:cNvSpPr>
              <p:nvPr/>
            </p:nvSpPr>
            <p:spPr bwMode="auto">
              <a:xfrm>
                <a:off x="4009" y="1064"/>
                <a:ext cx="869" cy="574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45" name="Rectangle 42"/>
              <p:cNvSpPr>
                <a:spLocks noChangeArrowheads="1"/>
              </p:cNvSpPr>
              <p:nvPr/>
            </p:nvSpPr>
            <p:spPr bwMode="auto">
              <a:xfrm>
                <a:off x="4009" y="1064"/>
                <a:ext cx="869" cy="574"/>
              </a:xfrm>
              <a:prstGeom prst="rect">
                <a:avLst/>
              </a:prstGeom>
              <a:noFill/>
              <a:ln w="26988" cap="rnd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46" name="Rectangle 43"/>
              <p:cNvSpPr>
                <a:spLocks noChangeArrowheads="1"/>
              </p:cNvSpPr>
              <p:nvPr/>
            </p:nvSpPr>
            <p:spPr bwMode="auto">
              <a:xfrm>
                <a:off x="4102" y="1174"/>
                <a:ext cx="679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FFFFFF"/>
                    </a:solidFill>
                    <a:latin typeface="Lato Regular"/>
                    <a:cs typeface="Lato Regular"/>
                  </a:rPr>
                  <a:t>SiC MOSFET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47" name="Rectangle 44"/>
              <p:cNvSpPr>
                <a:spLocks noChangeArrowheads="1"/>
              </p:cNvSpPr>
              <p:nvPr/>
            </p:nvSpPr>
            <p:spPr bwMode="auto">
              <a:xfrm>
                <a:off x="4192" y="1341"/>
                <a:ext cx="137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FFFFFF"/>
                    </a:solidFill>
                    <a:latin typeface="Lato Regular"/>
                    <a:cs typeface="Lato Regular"/>
                  </a:rPr>
                  <a:t>18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48" name="Rectangle 45"/>
              <p:cNvSpPr>
                <a:spLocks noChangeArrowheads="1"/>
              </p:cNvSpPr>
              <p:nvPr/>
            </p:nvSpPr>
            <p:spPr bwMode="auto">
              <a:xfrm>
                <a:off x="4338" y="1341"/>
                <a:ext cx="86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FFFFFF"/>
                    </a:solidFill>
                    <a:latin typeface="Lato Regular"/>
                    <a:cs typeface="Lato Regular"/>
                  </a:rPr>
                  <a:t>V 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49" name="Rectangle 46"/>
              <p:cNvSpPr>
                <a:spLocks noChangeArrowheads="1"/>
              </p:cNvSpPr>
              <p:nvPr/>
            </p:nvSpPr>
            <p:spPr bwMode="auto">
              <a:xfrm>
                <a:off x="4448" y="1341"/>
                <a:ext cx="54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FFFFFF"/>
                    </a:solidFill>
                    <a:latin typeface="Lato Regular"/>
                    <a:cs typeface="Lato Regular"/>
                  </a:rPr>
                  <a:t>/ 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50" name="Rectangle 47"/>
              <p:cNvSpPr>
                <a:spLocks noChangeArrowheads="1"/>
              </p:cNvSpPr>
              <p:nvPr/>
            </p:nvSpPr>
            <p:spPr bwMode="auto">
              <a:xfrm>
                <a:off x="4539" y="1341"/>
                <a:ext cx="69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FFFFFF"/>
                    </a:solidFill>
                    <a:latin typeface="Lato Regular"/>
                    <a:cs typeface="Lato Regular"/>
                  </a:rPr>
                  <a:t>0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51" name="Rectangle 48"/>
              <p:cNvSpPr>
                <a:spLocks noChangeArrowheads="1"/>
              </p:cNvSpPr>
              <p:nvPr/>
            </p:nvSpPr>
            <p:spPr bwMode="auto">
              <a:xfrm>
                <a:off x="4608" y="1341"/>
                <a:ext cx="86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FFFFFF"/>
                    </a:solidFill>
                    <a:latin typeface="Lato Regular"/>
                    <a:cs typeface="Lato Regular"/>
                  </a:rPr>
                  <a:t>V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52" name="Line 49"/>
              <p:cNvSpPr>
                <a:spLocks noChangeShapeType="1"/>
              </p:cNvSpPr>
              <p:nvPr/>
            </p:nvSpPr>
            <p:spPr bwMode="auto">
              <a:xfrm>
                <a:off x="3881" y="1851"/>
                <a:ext cx="1174" cy="0"/>
              </a:xfrm>
              <a:prstGeom prst="line">
                <a:avLst/>
              </a:prstGeom>
              <a:noFill/>
              <a:ln w="26988" cap="rnd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53" name="Rectangle 50"/>
              <p:cNvSpPr>
                <a:spLocks noChangeArrowheads="1"/>
              </p:cNvSpPr>
              <p:nvPr/>
            </p:nvSpPr>
            <p:spPr bwMode="auto">
              <a:xfrm>
                <a:off x="5065" y="883"/>
                <a:ext cx="137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C00000"/>
                    </a:solidFill>
                    <a:latin typeface="Lato Regular"/>
                    <a:cs typeface="Lato Regular"/>
                  </a:rPr>
                  <a:t>22 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54" name="Rectangle 51"/>
              <p:cNvSpPr>
                <a:spLocks noChangeArrowheads="1"/>
              </p:cNvSpPr>
              <p:nvPr/>
            </p:nvSpPr>
            <p:spPr bwMode="auto">
              <a:xfrm>
                <a:off x="5238" y="883"/>
                <a:ext cx="86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C00000"/>
                    </a:solidFill>
                    <a:latin typeface="Lato Regular"/>
                    <a:cs typeface="Lato Regular"/>
                  </a:rPr>
                  <a:t>V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55" name="Rectangle 52"/>
              <p:cNvSpPr>
                <a:spLocks noChangeArrowheads="1"/>
              </p:cNvSpPr>
              <p:nvPr/>
            </p:nvSpPr>
            <p:spPr bwMode="auto">
              <a:xfrm>
                <a:off x="5072" y="1777"/>
                <a:ext cx="43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C00000"/>
                    </a:solidFill>
                    <a:latin typeface="Lato Regular"/>
                    <a:cs typeface="Lato Regular"/>
                  </a:rPr>
                  <a:t>-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56" name="Rectangle 53"/>
              <p:cNvSpPr>
                <a:spLocks noChangeArrowheads="1"/>
              </p:cNvSpPr>
              <p:nvPr/>
            </p:nvSpPr>
            <p:spPr bwMode="auto">
              <a:xfrm>
                <a:off x="5121" y="1777"/>
                <a:ext cx="69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C00000"/>
                    </a:solidFill>
                    <a:latin typeface="Lato Regular"/>
                    <a:cs typeface="Lato Regular"/>
                  </a:rPr>
                  <a:t>6 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57" name="Rectangle 54"/>
              <p:cNvSpPr>
                <a:spLocks noChangeArrowheads="1"/>
              </p:cNvSpPr>
              <p:nvPr/>
            </p:nvSpPr>
            <p:spPr bwMode="auto">
              <a:xfrm>
                <a:off x="5225" y="1777"/>
                <a:ext cx="86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100">
                    <a:solidFill>
                      <a:srgbClr val="C00000"/>
                    </a:solidFill>
                    <a:latin typeface="Lato Regular"/>
                    <a:cs typeface="Lato Regular"/>
                  </a:rPr>
                  <a:t>V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58" name="Rectangle 55"/>
              <p:cNvSpPr>
                <a:spLocks noChangeArrowheads="1"/>
              </p:cNvSpPr>
              <p:nvPr/>
            </p:nvSpPr>
            <p:spPr bwMode="auto">
              <a:xfrm>
                <a:off x="791" y="1163"/>
                <a:ext cx="911" cy="491"/>
              </a:xfrm>
              <a:prstGeom prst="rect">
                <a:avLst/>
              </a:prstGeom>
              <a:solidFill>
                <a:srgbClr val="1F477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59" name="Rectangle 56"/>
              <p:cNvSpPr>
                <a:spLocks noChangeArrowheads="1"/>
              </p:cNvSpPr>
              <p:nvPr/>
            </p:nvSpPr>
            <p:spPr bwMode="auto">
              <a:xfrm>
                <a:off x="791" y="1163"/>
                <a:ext cx="911" cy="491"/>
              </a:xfrm>
              <a:prstGeom prst="rect">
                <a:avLst/>
              </a:prstGeom>
              <a:noFill/>
              <a:ln w="26988" cap="rnd">
                <a:solidFill>
                  <a:srgbClr val="1F477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60" name="Rectangle 57"/>
              <p:cNvSpPr>
                <a:spLocks noChangeArrowheads="1"/>
              </p:cNvSpPr>
              <p:nvPr/>
            </p:nvSpPr>
            <p:spPr bwMode="auto">
              <a:xfrm>
                <a:off x="1012" y="1210"/>
                <a:ext cx="421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200">
                    <a:solidFill>
                      <a:srgbClr val="FFFFFF"/>
                    </a:solidFill>
                    <a:latin typeface="Lato Regular"/>
                    <a:cs typeface="Lato Regular"/>
                  </a:rPr>
                  <a:t>Si IGBT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61" name="Rectangle 58"/>
              <p:cNvSpPr>
                <a:spLocks noChangeArrowheads="1"/>
              </p:cNvSpPr>
              <p:nvPr/>
            </p:nvSpPr>
            <p:spPr bwMode="auto">
              <a:xfrm>
                <a:off x="956" y="1404"/>
                <a:ext cx="151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200">
                    <a:solidFill>
                      <a:srgbClr val="FFFFFF"/>
                    </a:solidFill>
                    <a:latin typeface="Lato Regular"/>
                    <a:cs typeface="Lato Regular"/>
                  </a:rPr>
                  <a:t>15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62" name="Rectangle 59"/>
              <p:cNvSpPr>
                <a:spLocks noChangeArrowheads="1"/>
              </p:cNvSpPr>
              <p:nvPr/>
            </p:nvSpPr>
            <p:spPr bwMode="auto">
              <a:xfrm>
                <a:off x="1122" y="1404"/>
                <a:ext cx="88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200">
                    <a:solidFill>
                      <a:srgbClr val="FFFFFF"/>
                    </a:solidFill>
                    <a:latin typeface="Lato Regular"/>
                    <a:cs typeface="Lato Regular"/>
                  </a:rPr>
                  <a:t>V 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63" name="Rectangle 60"/>
              <p:cNvSpPr>
                <a:spLocks noChangeArrowheads="1"/>
              </p:cNvSpPr>
              <p:nvPr/>
            </p:nvSpPr>
            <p:spPr bwMode="auto">
              <a:xfrm>
                <a:off x="1254" y="1404"/>
                <a:ext cx="54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200">
                    <a:solidFill>
                      <a:srgbClr val="FFFFFF"/>
                    </a:solidFill>
                    <a:latin typeface="Lato Regular"/>
                    <a:cs typeface="Lato Regular"/>
                  </a:rPr>
                  <a:t>/ 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64" name="Rectangle 61"/>
              <p:cNvSpPr>
                <a:spLocks noChangeArrowheads="1"/>
              </p:cNvSpPr>
              <p:nvPr/>
            </p:nvSpPr>
            <p:spPr bwMode="auto">
              <a:xfrm>
                <a:off x="1358" y="1404"/>
                <a:ext cx="75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200">
                    <a:solidFill>
                      <a:srgbClr val="FFFFFF"/>
                    </a:solidFill>
                    <a:latin typeface="Lato Regular"/>
                    <a:cs typeface="Lato Regular"/>
                  </a:rPr>
                  <a:t>0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  <p:sp>
            <p:nvSpPr>
              <p:cNvPr id="65" name="Rectangle 62"/>
              <p:cNvSpPr>
                <a:spLocks noChangeArrowheads="1"/>
              </p:cNvSpPr>
              <p:nvPr/>
            </p:nvSpPr>
            <p:spPr bwMode="auto">
              <a:xfrm>
                <a:off x="1441" y="1404"/>
                <a:ext cx="88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en-US" sz="1200">
                    <a:solidFill>
                      <a:srgbClr val="FFFFFF"/>
                    </a:solidFill>
                    <a:latin typeface="Lato Regular"/>
                    <a:cs typeface="Lato Regular"/>
                  </a:rPr>
                  <a:t>V</a:t>
                </a:r>
                <a:endParaRPr lang="en-US" altLang="en-US" sz="1100">
                  <a:latin typeface="Lato Regular"/>
                  <a:cs typeface="Lato Regular"/>
                </a:endParaRPr>
              </a:p>
            </p:txBody>
          </p:sp>
        </p:grpSp>
        <p:sp>
          <p:nvSpPr>
            <p:cNvPr id="66" name="Line 5"/>
            <p:cNvSpPr>
              <a:spLocks noChangeShapeType="1"/>
            </p:cNvSpPr>
            <p:nvPr/>
          </p:nvSpPr>
          <p:spPr bwMode="auto">
            <a:xfrm flipV="1">
              <a:off x="2745629" y="1421000"/>
              <a:ext cx="1314450" cy="1588"/>
            </a:xfrm>
            <a:prstGeom prst="line">
              <a:avLst/>
            </a:prstGeom>
            <a:noFill/>
            <a:ln w="269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100">
                <a:latin typeface="Lato Regular"/>
                <a:cs typeface="Lato Regular"/>
              </a:endParaRPr>
            </a:p>
          </p:txBody>
        </p:sp>
        <p:sp>
          <p:nvSpPr>
            <p:cNvPr id="67" name="Line 6"/>
            <p:cNvSpPr>
              <a:spLocks noChangeShapeType="1"/>
            </p:cNvSpPr>
            <p:nvPr/>
          </p:nvSpPr>
          <p:spPr bwMode="auto">
            <a:xfrm>
              <a:off x="2763044" y="3832974"/>
              <a:ext cx="1468438" cy="15875"/>
            </a:xfrm>
            <a:prstGeom prst="line">
              <a:avLst/>
            </a:prstGeom>
            <a:noFill/>
            <a:ln w="269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100">
                <a:latin typeface="Lato Regular"/>
                <a:cs typeface="Lato Regular"/>
              </a:endParaRPr>
            </a:p>
          </p:txBody>
        </p:sp>
        <p:sp>
          <p:nvSpPr>
            <p:cNvPr id="68" name="Rectangle 9"/>
            <p:cNvSpPr>
              <a:spLocks noChangeArrowheads="1"/>
            </p:cNvSpPr>
            <p:nvPr/>
          </p:nvSpPr>
          <p:spPr bwMode="auto">
            <a:xfrm>
              <a:off x="2329403" y="1272899"/>
              <a:ext cx="218175" cy="225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en-US" altLang="en-US" sz="1100" dirty="0">
                  <a:solidFill>
                    <a:srgbClr val="000000"/>
                  </a:solidFill>
                  <a:latin typeface="Lato Regular"/>
                  <a:cs typeface="Lato Regular"/>
                </a:rPr>
                <a:t>25 </a:t>
              </a:r>
              <a:endParaRPr lang="en-US" altLang="en-US" sz="1100" dirty="0">
                <a:latin typeface="Lato Regular"/>
                <a:cs typeface="Lato Regular"/>
              </a:endParaRPr>
            </a:p>
          </p:txBody>
        </p:sp>
        <p:sp>
          <p:nvSpPr>
            <p:cNvPr id="69" name="Rectangle 10"/>
            <p:cNvSpPr>
              <a:spLocks noChangeArrowheads="1"/>
            </p:cNvSpPr>
            <p:nvPr/>
          </p:nvSpPr>
          <p:spPr bwMode="auto">
            <a:xfrm>
              <a:off x="2542429" y="1282888"/>
              <a:ext cx="136789" cy="225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en-US" altLang="en-US" sz="1100">
                  <a:solidFill>
                    <a:srgbClr val="000000"/>
                  </a:solidFill>
                  <a:latin typeface="Lato Regular"/>
                  <a:cs typeface="Lato Regular"/>
                </a:rPr>
                <a:t>V</a:t>
              </a:r>
              <a:endParaRPr lang="en-US" altLang="en-US" sz="1100">
                <a:latin typeface="Lato Regular"/>
                <a:cs typeface="Lato Regular"/>
              </a:endParaRPr>
            </a:p>
          </p:txBody>
        </p:sp>
        <p:sp>
          <p:nvSpPr>
            <p:cNvPr id="70" name="Rectangle 12"/>
            <p:cNvSpPr>
              <a:spLocks noChangeArrowheads="1"/>
            </p:cNvSpPr>
            <p:nvPr/>
          </p:nvSpPr>
          <p:spPr bwMode="auto">
            <a:xfrm>
              <a:off x="2268259" y="3727941"/>
              <a:ext cx="283437" cy="225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en-US" altLang="en-US" sz="1100" dirty="0">
                  <a:solidFill>
                    <a:srgbClr val="000000"/>
                  </a:solidFill>
                  <a:latin typeface="Lato Regular"/>
                  <a:cs typeface="Lato Regular"/>
                </a:rPr>
                <a:t>-25 </a:t>
              </a:r>
              <a:endParaRPr lang="en-US" altLang="en-US" sz="1100" dirty="0">
                <a:latin typeface="Lato Regular"/>
                <a:cs typeface="Lato Regular"/>
              </a:endParaRPr>
            </a:p>
          </p:txBody>
        </p:sp>
        <p:sp>
          <p:nvSpPr>
            <p:cNvPr id="71" name="Rectangle 13"/>
            <p:cNvSpPr>
              <a:spLocks noChangeArrowheads="1"/>
            </p:cNvSpPr>
            <p:nvPr/>
          </p:nvSpPr>
          <p:spPr bwMode="auto">
            <a:xfrm>
              <a:off x="2564607" y="3720283"/>
              <a:ext cx="136789" cy="225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en-US" altLang="en-US" sz="1100" dirty="0">
                  <a:solidFill>
                    <a:srgbClr val="000000"/>
                  </a:solidFill>
                  <a:latin typeface="Lato Regular"/>
                  <a:cs typeface="Lato Regular"/>
                </a:rPr>
                <a:t>V</a:t>
              </a:r>
              <a:endParaRPr lang="en-US" altLang="en-US" sz="1100" dirty="0">
                <a:latin typeface="Lato Regular"/>
                <a:cs typeface="Lato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3555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346" y="2327714"/>
            <a:ext cx="1371719" cy="13839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1722" y="88765"/>
            <a:ext cx="6019800" cy="655093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Discrete Packages for </a:t>
            </a:r>
            <a:r>
              <a:rPr lang="en-US" dirty="0" err="1">
                <a:solidFill>
                  <a:schemeClr val="bg2"/>
                </a:solidFill>
              </a:rPr>
              <a:t>SiC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488" y="1263172"/>
            <a:ext cx="1017479" cy="71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3F44C3D1-91B2-4BDB-AE95-3DD7FB837841" descr="7ADA9485-B550-4187-98A4-3CE44F1BB906@unitedsi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308" y="1147655"/>
            <a:ext cx="319797" cy="827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B45DBCB0-368C-420A-BE29-FF0FEFA93F52" descr="F41FAF78-7698-414A-9742-A1061A17ADC6@unitedsi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200" y="1206071"/>
            <a:ext cx="257396" cy="76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0578" y="1213077"/>
            <a:ext cx="1062949" cy="453130"/>
          </a:xfrm>
          <a:prstGeom prst="rect">
            <a:avLst/>
          </a:prstGeom>
        </p:spPr>
      </p:pic>
      <p:pic>
        <p:nvPicPr>
          <p:cNvPr id="10" name="3F44C3D1-91B2-4BDB-AE95-3DD7FB837841" descr="7ADA9485-B550-4187-98A4-3CE44F1BB906@unitedsi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216" y="2521660"/>
            <a:ext cx="376718" cy="97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8848" y="1147655"/>
            <a:ext cx="694205" cy="6942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744" y="1118915"/>
            <a:ext cx="867664" cy="8564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4349" y="1235545"/>
            <a:ext cx="455661" cy="4630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5963" y="1330604"/>
            <a:ext cx="670042" cy="2180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600" y="840441"/>
            <a:ext cx="12774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31275" y="2244660"/>
            <a:ext cx="12774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Transistors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5793" y="2709421"/>
            <a:ext cx="735829" cy="7358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2996" y="2849648"/>
            <a:ext cx="670042" cy="2180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1622" y="2709421"/>
            <a:ext cx="809345" cy="62049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3527" y="2588580"/>
            <a:ext cx="952958" cy="67233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8801" y="2563235"/>
            <a:ext cx="790901" cy="79090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40306" y="2641985"/>
            <a:ext cx="901990" cy="85147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514349" y="3677771"/>
            <a:ext cx="5323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Largely similar to Si offerings, making them easier to incorporate</a:t>
            </a:r>
          </a:p>
          <a:p>
            <a:r>
              <a:rPr lang="en-US" sz="1200" i="1" dirty="0"/>
              <a:t>Source Kelvin packages</a:t>
            </a:r>
          </a:p>
          <a:p>
            <a:r>
              <a:rPr lang="en-US" sz="1200" i="1" dirty="0"/>
              <a:t>TO247-4L, D2PAK-7L reduces gate ringing, allows faster di/</a:t>
            </a:r>
            <a:r>
              <a:rPr lang="en-US" sz="1200" i="1" dirty="0" err="1"/>
              <a:t>dt</a:t>
            </a:r>
            <a:r>
              <a:rPr lang="en-US" sz="1200" i="1" dirty="0"/>
              <a:t> operation</a:t>
            </a:r>
          </a:p>
          <a:p>
            <a:r>
              <a:rPr lang="en-US" sz="1200" i="1" dirty="0"/>
              <a:t>Lower inductance DFN8X8 &lt;1.5nH suitable for 650V </a:t>
            </a:r>
          </a:p>
        </p:txBody>
      </p:sp>
    </p:spTree>
    <p:extLst>
      <p:ext uri="{BB962C8B-B14F-4D97-AF65-F5344CB8AC3E}">
        <p14:creationId xmlns:p14="http://schemas.microsoft.com/office/powerpoint/2010/main" val="302308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 Master">
  <a:themeElements>
    <a:clrScheme name="Custom 1">
      <a:dk1>
        <a:srgbClr val="FFFFFF"/>
      </a:dk1>
      <a:lt1>
        <a:srgbClr val="64686A"/>
      </a:lt1>
      <a:dk2>
        <a:srgbClr val="4470B2"/>
      </a:dk2>
      <a:lt2>
        <a:srgbClr val="000000"/>
      </a:lt2>
      <a:accent1>
        <a:srgbClr val="1D2763"/>
      </a:accent1>
      <a:accent2>
        <a:srgbClr val="CE1C20"/>
      </a:accent2>
      <a:accent3>
        <a:srgbClr val="D79225"/>
      </a:accent3>
      <a:accent4>
        <a:srgbClr val="D9EDDB"/>
      </a:accent4>
      <a:accent5>
        <a:srgbClr val="586195"/>
      </a:accent5>
      <a:accent6>
        <a:srgbClr val="646763"/>
      </a:accent6>
      <a:hlink>
        <a:srgbClr val="493C99"/>
      </a:hlink>
      <a:folHlink>
        <a:srgbClr val="19A9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0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50534</TotalTime>
  <Words>2425</Words>
  <Application>Microsoft Office PowerPoint</Application>
  <PresentationFormat>On-screen Show (16:9)</PresentationFormat>
  <Paragraphs>929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Times New Roman</vt:lpstr>
      <vt:lpstr>Wingdings</vt:lpstr>
      <vt:lpstr>Courier New</vt:lpstr>
      <vt:lpstr>Lato Black</vt:lpstr>
      <vt:lpstr>Arial</vt:lpstr>
      <vt:lpstr>Latha</vt:lpstr>
      <vt:lpstr>Lato Regular</vt:lpstr>
      <vt:lpstr>Lato Light</vt:lpstr>
      <vt:lpstr>Mangal</vt:lpstr>
      <vt:lpstr>Open Sans</vt:lpstr>
      <vt:lpstr>Symbol</vt:lpstr>
      <vt:lpstr>MS PGothic</vt:lpstr>
      <vt:lpstr>Calibri</vt:lpstr>
      <vt:lpstr>Template Master</vt:lpstr>
      <vt:lpstr>Corporate Presentation</vt:lpstr>
      <vt:lpstr>Current SiC Application Areas</vt:lpstr>
      <vt:lpstr>SiC is at a Tipping Point . . .  Electric Vehicle Adoption is a major driver</vt:lpstr>
      <vt:lpstr>Global EV Sales By Country</vt:lpstr>
      <vt:lpstr>UnitedSiC Electric Vehicle Activity</vt:lpstr>
      <vt:lpstr>UJC Series Ease of Use</vt:lpstr>
      <vt:lpstr>UnitedSiC FETs Compared to SiC MOSFETs</vt:lpstr>
      <vt:lpstr>SiC Cascode Gate Drive Benefit</vt:lpstr>
      <vt:lpstr>Discrete Packages for SiC</vt:lpstr>
      <vt:lpstr>4 inch SiC JBS Diode Portfolio</vt:lpstr>
      <vt:lpstr>6 inch 650V G3 SiC Diodes</vt:lpstr>
      <vt:lpstr>6 inch 1200V G3 SiC Diodes</vt:lpstr>
      <vt:lpstr>SiC Diode Differentiator: QC</vt:lpstr>
      <vt:lpstr>4 inch 2nd Generation UnitedSiC FETs</vt:lpstr>
      <vt:lpstr>6 inch 3rd Generation SiC JFETs</vt:lpstr>
      <vt:lpstr>6 inch 3rd Generation SiC FETs</vt:lpstr>
      <vt:lpstr>Gen 3 FETs vs Current Products</vt:lpstr>
      <vt:lpstr>Cascode Operation</vt:lpstr>
      <vt:lpstr>650V – FET Technologies Compared</vt:lpstr>
      <vt:lpstr>650V FET Comparisons</vt:lpstr>
      <vt:lpstr>100A, 1200V SiC Cascode Stack Advantage</vt:lpstr>
      <vt:lpstr>Supercascode: The next generation of devices &gt; 3.3kV</vt:lpstr>
      <vt:lpstr>Supercascode Performance</vt:lpstr>
      <vt:lpstr>UnitedSiC 650V SiC FETs Surpass Super-Junction</vt:lpstr>
      <vt:lpstr>Cascode Enables High Voltage PSFB</vt:lpstr>
      <vt:lpstr>650V cascode – Totem Pole PFC</vt:lpstr>
      <vt:lpstr>Solar Inverter Applications</vt:lpstr>
      <vt:lpstr>TNPC Power blocks with Cascodes 4-cell parallel</vt:lpstr>
      <vt:lpstr>Ultra Low RDS Devices – Power Routing</vt:lpstr>
      <vt:lpstr>Summary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jhostetler;Anup Bhalla</dc:creator>
  <cp:lastModifiedBy>Henry Jiang</cp:lastModifiedBy>
  <cp:revision>2343</cp:revision>
  <cp:lastPrinted>2014-08-01T14:55:32Z</cp:lastPrinted>
  <dcterms:created xsi:type="dcterms:W3CDTF">2011-09-14T17:20:31Z</dcterms:created>
  <dcterms:modified xsi:type="dcterms:W3CDTF">2018-07-12T14:10:51Z</dcterms:modified>
</cp:coreProperties>
</file>